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71" r:id="rId2"/>
    <p:sldId id="282" r:id="rId3"/>
    <p:sldId id="257" r:id="rId4"/>
    <p:sldId id="260" r:id="rId5"/>
    <p:sldId id="259" r:id="rId6"/>
    <p:sldId id="261" r:id="rId7"/>
    <p:sldId id="283" r:id="rId8"/>
    <p:sldId id="314" r:id="rId9"/>
    <p:sldId id="315" r:id="rId10"/>
    <p:sldId id="316" r:id="rId11"/>
    <p:sldId id="317" r:id="rId12"/>
    <p:sldId id="318" r:id="rId13"/>
    <p:sldId id="319" r:id="rId14"/>
    <p:sldId id="321" r:id="rId15"/>
    <p:sldId id="292" r:id="rId16"/>
    <p:sldId id="287" r:id="rId17"/>
    <p:sldId id="288" r:id="rId18"/>
    <p:sldId id="293" r:id="rId19"/>
    <p:sldId id="291" r:id="rId20"/>
    <p:sldId id="322" r:id="rId21"/>
    <p:sldId id="323" r:id="rId22"/>
    <p:sldId id="324" r:id="rId23"/>
    <p:sldId id="325" r:id="rId24"/>
    <p:sldId id="326" r:id="rId25"/>
    <p:sldId id="327" r:id="rId26"/>
    <p:sldId id="294" r:id="rId27"/>
    <p:sldId id="298" r:id="rId28"/>
    <p:sldId id="297" r:id="rId29"/>
    <p:sldId id="296" r:id="rId30"/>
    <p:sldId id="303" r:id="rId31"/>
    <p:sldId id="304" r:id="rId32"/>
    <p:sldId id="299" r:id="rId33"/>
    <p:sldId id="300" r:id="rId34"/>
    <p:sldId id="309" r:id="rId35"/>
    <p:sldId id="307" r:id="rId36"/>
    <p:sldId id="311" r:id="rId37"/>
    <p:sldId id="308" r:id="rId38"/>
    <p:sldId id="305" r:id="rId39"/>
    <p:sldId id="306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262" r:id="rId48"/>
    <p:sldId id="263" r:id="rId49"/>
    <p:sldId id="312" r:id="rId50"/>
    <p:sldId id="313" r:id="rId51"/>
    <p:sldId id="264" r:id="rId52"/>
    <p:sldId id="265" r:id="rId53"/>
    <p:sldId id="335" r:id="rId54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00FF"/>
    <a:srgbClr val="008000"/>
    <a:srgbClr val="006600"/>
    <a:srgbClr val="FEDD06"/>
    <a:srgbClr val="808080"/>
    <a:srgbClr val="66CCFF"/>
    <a:srgbClr val="CCCCCC"/>
    <a:srgbClr val="B3D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654" y="-84"/>
      </p:cViewPr>
      <p:guideLst>
        <p:guide orient="horz" pos="584"/>
        <p:guide pos="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3936" y="-120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.psf\Home\Documents\Feng\Papers\PHEV-Schedule\data\LoadProfiles_APS(2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.psf\Home\Documents\Feng\Papers\PHEV-Location\Computation\miiam-sgcom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.psf\Home\Documents\Feng\Papers\PHEV-Location\Computation\miiam-sgcom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Typical Day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TypicalDay!$B$2:$B$25</c:f>
              <c:numCache>
                <c:formatCode>General</c:formatCode>
                <c:ptCount val="24"/>
                <c:pt idx="0">
                  <c:v>45.265761718750063</c:v>
                </c:pt>
                <c:pt idx="1">
                  <c:v>43.632509765625002</c:v>
                </c:pt>
                <c:pt idx="2">
                  <c:v>42.669697265624997</c:v>
                </c:pt>
                <c:pt idx="3">
                  <c:v>42.450205078125002</c:v>
                </c:pt>
                <c:pt idx="4">
                  <c:v>43.470156250000002</c:v>
                </c:pt>
                <c:pt idx="5">
                  <c:v>47.208251953125135</c:v>
                </c:pt>
                <c:pt idx="6">
                  <c:v>52.789404296875013</c:v>
                </c:pt>
                <c:pt idx="7">
                  <c:v>56.133066406249995</c:v>
                </c:pt>
                <c:pt idx="8">
                  <c:v>57.358120117187497</c:v>
                </c:pt>
                <c:pt idx="9">
                  <c:v>57.976401367187364</c:v>
                </c:pt>
                <c:pt idx="10">
                  <c:v>59.122353515625136</c:v>
                </c:pt>
                <c:pt idx="11">
                  <c:v>59.972158203125225</c:v>
                </c:pt>
                <c:pt idx="12">
                  <c:v>61.096562500000012</c:v>
                </c:pt>
                <c:pt idx="13">
                  <c:v>62.170244140625002</c:v>
                </c:pt>
                <c:pt idx="14">
                  <c:v>62.993935546875271</c:v>
                </c:pt>
                <c:pt idx="15">
                  <c:v>63.672294921875135</c:v>
                </c:pt>
                <c:pt idx="16">
                  <c:v>64.025468749999959</c:v>
                </c:pt>
                <c:pt idx="17">
                  <c:v>64.246000976562499</c:v>
                </c:pt>
                <c:pt idx="18">
                  <c:v>64.441298828124999</c:v>
                </c:pt>
                <c:pt idx="19">
                  <c:v>63.717441406249804</c:v>
                </c:pt>
                <c:pt idx="20">
                  <c:v>62.183994140625003</c:v>
                </c:pt>
                <c:pt idx="21">
                  <c:v>59.463408203125013</c:v>
                </c:pt>
                <c:pt idx="22">
                  <c:v>54.048212890625173</c:v>
                </c:pt>
                <c:pt idx="23">
                  <c:v>48.761357421875012</c:v>
                </c:pt>
              </c:numCache>
            </c:numRef>
          </c:val>
        </c:ser>
        <c:hiLowLines/>
        <c:marker val="1"/>
        <c:axId val="63666432"/>
        <c:axId val="63668608"/>
      </c:lineChart>
      <c:catAx>
        <c:axId val="636664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</a:p>
            </c:rich>
          </c:tx>
          <c:layout/>
        </c:title>
        <c:majorTickMark val="none"/>
        <c:tickLblPos val="nextTo"/>
        <c:crossAx val="63668608"/>
        <c:crosses val="autoZero"/>
        <c:auto val="1"/>
        <c:lblAlgn val="ctr"/>
        <c:lblOffset val="100"/>
      </c:catAx>
      <c:valAx>
        <c:axId val="63668608"/>
        <c:scaling>
          <c:orientation val="minMax"/>
          <c:min val="4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MW</a:t>
                </a:r>
              </a:p>
            </c:rich>
          </c:tx>
          <c:layout/>
        </c:title>
        <c:numFmt formatCode="General" sourceLinked="1"/>
        <c:tickLblPos val="nextTo"/>
        <c:crossAx val="6366643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300"/>
            </a:pPr>
            <a:r>
              <a:rPr lang="en-US" sz="1300"/>
              <a:t>Load Shedding (V2G-1,2)</a:t>
            </a:r>
          </a:p>
        </c:rich>
      </c:tx>
    </c:title>
    <c:plotArea>
      <c:layout>
        <c:manualLayout>
          <c:layoutTarget val="inner"/>
          <c:xMode val="edge"/>
          <c:yMode val="edge"/>
          <c:x val="0.1322701224846892"/>
          <c:y val="0.15796610169491554"/>
          <c:w val="0.81886854768153994"/>
          <c:h val="0.60692272787935408"/>
        </c:manualLayout>
      </c:layout>
      <c:lineChart>
        <c:grouping val="standard"/>
        <c:ser>
          <c:idx val="5"/>
          <c:order val="0"/>
          <c:tx>
            <c:v>GE-1</c:v>
          </c:tx>
          <c:spPr>
            <a:ln>
              <a:solidFill>
                <a:srgbClr val="002060"/>
              </a:solidFill>
              <a:prstDash val="dashDot"/>
            </a:ln>
          </c:spPr>
          <c:marker>
            <c:symbol val="none"/>
          </c:marker>
          <c:val>
            <c:numRef>
              <c:f>Sheet2!$F$3:$F$12</c:f>
              <c:numCache>
                <c:formatCode>General</c:formatCode>
                <c:ptCount val="10"/>
                <c:pt idx="0">
                  <c:v>1.8908367336658127E-2</c:v>
                </c:pt>
                <c:pt idx="1">
                  <c:v>1.8908367336658127E-2</c:v>
                </c:pt>
                <c:pt idx="2">
                  <c:v>3.6019499114557298E-2</c:v>
                </c:pt>
                <c:pt idx="3">
                  <c:v>2.9143658718994991E-2</c:v>
                </c:pt>
                <c:pt idx="4">
                  <c:v>6.0094821807078244E-2</c:v>
                </c:pt>
                <c:pt idx="5">
                  <c:v>4.3639537632283586E-2</c:v>
                </c:pt>
                <c:pt idx="6">
                  <c:v>0.15821388575657913</c:v>
                </c:pt>
                <c:pt idx="7">
                  <c:v>5.5898753405176325E-2</c:v>
                </c:pt>
                <c:pt idx="8">
                  <c:v>0.20422532482378333</c:v>
                </c:pt>
                <c:pt idx="9">
                  <c:v>0.31897249896343216</c:v>
                </c:pt>
              </c:numCache>
            </c:numRef>
          </c:val>
        </c:ser>
        <c:ser>
          <c:idx val="0"/>
          <c:order val="1"/>
          <c:tx>
            <c:v>V2G-1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Sheet2!$B$88:$B$98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Sheet2!$O$88:$O$97</c:f>
              <c:numCache>
                <c:formatCode>General</c:formatCode>
                <c:ptCount val="10"/>
                <c:pt idx="0">
                  <c:v>5.6059179347678683E-3</c:v>
                </c:pt>
                <c:pt idx="1">
                  <c:v>5.6059179347678683E-3</c:v>
                </c:pt>
                <c:pt idx="2">
                  <c:v>1.7818265307308682E-2</c:v>
                </c:pt>
                <c:pt idx="3">
                  <c:v>1.4138814940537777E-2</c:v>
                </c:pt>
                <c:pt idx="4">
                  <c:v>2.9532517253538865E-2</c:v>
                </c:pt>
                <c:pt idx="5">
                  <c:v>2.4417874705013939E-2</c:v>
                </c:pt>
                <c:pt idx="6">
                  <c:v>0.10455567051456427</c:v>
                </c:pt>
                <c:pt idx="7">
                  <c:v>3.0627792438280607E-2</c:v>
                </c:pt>
                <c:pt idx="8">
                  <c:v>0.13644943289041889</c:v>
                </c:pt>
                <c:pt idx="9">
                  <c:v>0.24512425260498405</c:v>
                </c:pt>
              </c:numCache>
            </c:numRef>
          </c:val>
        </c:ser>
        <c:ser>
          <c:idx val="1"/>
          <c:order val="2"/>
          <c:tx>
            <c:v>V2G-2</c:v>
          </c:tx>
          <c:spPr>
            <a:ln>
              <a:solidFill>
                <a:srgbClr val="F5EA0B"/>
              </a:solidFill>
            </a:ln>
          </c:spPr>
          <c:marker>
            <c:symbol val="none"/>
          </c:marker>
          <c:cat>
            <c:numRef>
              <c:f>Sheet2!$B$88:$B$98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Sheet2!$O$101:$O$110</c:f>
              <c:numCache>
                <c:formatCode>General</c:formatCode>
                <c:ptCount val="10"/>
                <c:pt idx="0">
                  <c:v>1.0531517497665325E-3</c:v>
                </c:pt>
                <c:pt idx="1">
                  <c:v>1.0531517497665325E-3</c:v>
                </c:pt>
                <c:pt idx="2">
                  <c:v>1.5614946737812083E-2</c:v>
                </c:pt>
                <c:pt idx="3">
                  <c:v>9.8309908820714328E-3</c:v>
                </c:pt>
                <c:pt idx="4">
                  <c:v>2.6054103067855577E-2</c:v>
                </c:pt>
                <c:pt idx="5">
                  <c:v>2.1447088501644999E-2</c:v>
                </c:pt>
                <c:pt idx="6">
                  <c:v>9.3908657963365533E-2</c:v>
                </c:pt>
                <c:pt idx="7">
                  <c:v>2.7192003503020621E-2</c:v>
                </c:pt>
                <c:pt idx="8">
                  <c:v>0.12194774144298118</c:v>
                </c:pt>
                <c:pt idx="9">
                  <c:v>0.23653138962191425</c:v>
                </c:pt>
              </c:numCache>
            </c:numRef>
          </c:val>
        </c:ser>
        <c:marker val="1"/>
        <c:axId val="63981824"/>
        <c:axId val="64004480"/>
      </c:lineChart>
      <c:catAx>
        <c:axId val="639818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Renewable Level</a:t>
                </a:r>
              </a:p>
            </c:rich>
          </c:tx>
        </c:title>
        <c:numFmt formatCode="General" sourceLinked="1"/>
        <c:majorTickMark val="none"/>
        <c:tickLblPos val="nextTo"/>
        <c:crossAx val="64004480"/>
        <c:crosses val="autoZero"/>
        <c:auto val="1"/>
        <c:lblAlgn val="ctr"/>
        <c:lblOffset val="100"/>
      </c:catAx>
      <c:valAx>
        <c:axId val="64004480"/>
        <c:scaling>
          <c:orientation val="minMax"/>
          <c:max val="0.35000000000000031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  <a:r>
                  <a:rPr lang="en-US" baseline="0"/>
                  <a:t> of Load Shedding</a:t>
                </a:r>
                <a:endParaRPr lang="en-US"/>
              </a:p>
            </c:rich>
          </c:tx>
        </c:title>
        <c:numFmt formatCode="General" sourceLinked="1"/>
        <c:tickLblPos val="nextTo"/>
        <c:crossAx val="63981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271522309711312"/>
          <c:y val="0.18946131733533353"/>
          <c:w val="0.15672749753399073"/>
          <c:h val="0.17129480848792253"/>
        </c:manualLayout>
      </c:layout>
      <c:txPr>
        <a:bodyPr/>
        <a:lstStyle/>
        <a:p>
          <a:pPr>
            <a:defRPr sz="600"/>
          </a:pPr>
          <a:endParaRPr lang="en-US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300"/>
            </a:pPr>
            <a:r>
              <a:rPr lang="en-US" sz="1300" baseline="0"/>
              <a:t>Battery Demand (V2G-1,2)</a:t>
            </a:r>
            <a:endParaRPr lang="en-US" sz="1300"/>
          </a:p>
        </c:rich>
      </c:tx>
    </c:title>
    <c:plotArea>
      <c:layout>
        <c:manualLayout>
          <c:layoutTarget val="inner"/>
          <c:xMode val="edge"/>
          <c:yMode val="edge"/>
          <c:x val="0.15978245798480201"/>
          <c:y val="0.13546511627906976"/>
          <c:w val="0.80628582814650662"/>
          <c:h val="0.62027772691204286"/>
        </c:manualLayout>
      </c:layout>
      <c:lineChart>
        <c:grouping val="standard"/>
        <c:ser>
          <c:idx val="0"/>
          <c:order val="0"/>
          <c:tx>
            <c:v>V2G-1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Sheet2!$B$153:$B$163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Sheet2!$P$88:$P$97</c:f>
              <c:numCache>
                <c:formatCode>General</c:formatCode>
                <c:ptCount val="10"/>
                <c:pt idx="0">
                  <c:v>3.3868215981924715E-2</c:v>
                </c:pt>
                <c:pt idx="1">
                  <c:v>3.3868215981924715E-2</c:v>
                </c:pt>
                <c:pt idx="2">
                  <c:v>5.2957993267856392E-2</c:v>
                </c:pt>
                <c:pt idx="3">
                  <c:v>3.9977866924885891E-2</c:v>
                </c:pt>
                <c:pt idx="4">
                  <c:v>0.11866556001291115</c:v>
                </c:pt>
                <c:pt idx="5">
                  <c:v>5.6577673260478627E-2</c:v>
                </c:pt>
                <c:pt idx="6">
                  <c:v>0.20991838428551698</c:v>
                </c:pt>
                <c:pt idx="7">
                  <c:v>8.5973163646424128E-2</c:v>
                </c:pt>
                <c:pt idx="8">
                  <c:v>0.26582745423525661</c:v>
                </c:pt>
                <c:pt idx="9">
                  <c:v>0.28945912297689858</c:v>
                </c:pt>
              </c:numCache>
            </c:numRef>
          </c:val>
        </c:ser>
        <c:ser>
          <c:idx val="1"/>
          <c:order val="1"/>
          <c:tx>
            <c:v>V2G-2</c:v>
          </c:tx>
          <c:spPr>
            <a:ln>
              <a:solidFill>
                <a:srgbClr val="F5EA0B"/>
              </a:solidFill>
            </a:ln>
          </c:spPr>
          <c:marker>
            <c:symbol val="none"/>
          </c:marker>
          <c:cat>
            <c:numRef>
              <c:f>Sheet2!$B$153:$B$163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Sheet2!$P$101:$P$110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4.4035597362475287E-3</c:v>
                </c:pt>
                <c:pt idx="3">
                  <c:v>0</c:v>
                </c:pt>
                <c:pt idx="4">
                  <c:v>8.0255452575275776E-2</c:v>
                </c:pt>
                <c:pt idx="5">
                  <c:v>1.0951261124175774E-2</c:v>
                </c:pt>
                <c:pt idx="6">
                  <c:v>0.20046571678885969</c:v>
                </c:pt>
                <c:pt idx="7">
                  <c:v>4.3989486789320791E-2</c:v>
                </c:pt>
                <c:pt idx="8">
                  <c:v>0.2713607230137875</c:v>
                </c:pt>
                <c:pt idx="9">
                  <c:v>0.27138377830036492</c:v>
                </c:pt>
              </c:numCache>
            </c:numRef>
          </c:val>
        </c:ser>
        <c:marker val="1"/>
        <c:axId val="64021632"/>
        <c:axId val="64023552"/>
      </c:lineChart>
      <c:catAx>
        <c:axId val="640216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Renewable Level</a:t>
                </a:r>
              </a:p>
            </c:rich>
          </c:tx>
        </c:title>
        <c:numFmt formatCode="General" sourceLinked="1"/>
        <c:majorTickMark val="none"/>
        <c:tickLblPos val="nextTo"/>
        <c:crossAx val="64023552"/>
        <c:crosses val="autoZero"/>
        <c:auto val="1"/>
        <c:lblAlgn val="ctr"/>
        <c:lblOffset val="100"/>
      </c:catAx>
      <c:valAx>
        <c:axId val="64023552"/>
        <c:scaling>
          <c:orientation val="minMax"/>
          <c:max val="0.30000000000000032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  <a:r>
                  <a:rPr lang="en-US" baseline="0"/>
                  <a:t> of Unmet Battery Demands</a:t>
                </a:r>
                <a:endParaRPr lang="en-US"/>
              </a:p>
            </c:rich>
          </c:tx>
        </c:title>
        <c:numFmt formatCode="General" sourceLinked="1"/>
        <c:tickLblPos val="nextTo"/>
        <c:crossAx val="64021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59976303581869"/>
          <c:y val="0.14092046633705671"/>
          <c:w val="0.13094469180767568"/>
          <c:h val="0.1041359305600361"/>
        </c:manualLayout>
      </c:layout>
      <c:txPr>
        <a:bodyPr/>
        <a:lstStyle/>
        <a:p>
          <a:pPr>
            <a:defRPr sz="600"/>
          </a:pPr>
          <a:endParaRPr lang="en-US"/>
        </a:p>
      </c:txPr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2BB520-AA71-4766-B5B3-616D70CD2152}" type="datetime1">
              <a:rPr lang="en-US"/>
              <a:pPr>
                <a:defRPr/>
              </a:pPr>
              <a:t>10/21/2010</a:t>
            </a:fld>
            <a:endParaRPr lang="en-US"/>
          </a:p>
        </p:txBody>
      </p:sp>
      <p:sp>
        <p:nvSpPr>
          <p:cNvPr id="5734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FF23AE-98C3-4D04-9AB2-8683FDE6B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4" tIns="45327" rIns="90654" bIns="4532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9538" y="0"/>
            <a:ext cx="301466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4" tIns="45327" rIns="90654" bIns="4532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81038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391025"/>
            <a:ext cx="5124450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4" tIns="45327" rIns="90654" bIns="45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8875"/>
            <a:ext cx="30146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4" tIns="45327" rIns="90654" bIns="4532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9538" y="8778875"/>
            <a:ext cx="301466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4" tIns="45327" rIns="90654" bIns="4532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fld id="{F0BE1C37-4480-4AA3-8D33-53B64BEE0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0F9ADF-4583-42D8-96D8-4AB7A73597B9}" type="slidenum">
              <a:rPr lang="en-US" smtClean="0">
                <a:latin typeface="Times" pitchFamily="8" charset="0"/>
              </a:rPr>
              <a:pPr/>
              <a:t>1</a:t>
            </a:fld>
            <a:endParaRPr lang="en-US" smtClean="0">
              <a:latin typeface="Times" pitchFamily="8" charset="0"/>
            </a:endParaRPr>
          </a:p>
        </p:txBody>
      </p:sp>
      <p:sp>
        <p:nvSpPr>
          <p:cNvPr id="14339" name="Rectangle 7"/>
          <p:cNvSpPr txBox="1">
            <a:spLocks noGrp="1" noChangeArrowheads="1"/>
          </p:cNvSpPr>
          <p:nvPr/>
        </p:nvSpPr>
        <p:spPr bwMode="auto">
          <a:xfrm>
            <a:off x="3919538" y="8778875"/>
            <a:ext cx="301466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C5C1F34-3022-4023-891C-8837C9D2E9F0}" type="slidenum">
              <a:rPr lang="en-US" sz="1200">
                <a:latin typeface="Times" pitchFamily="8" charset="0"/>
              </a:rPr>
              <a:pPr algn="r" eaLnBrk="0" hangingPunct="0"/>
              <a:t>1</a:t>
            </a:fld>
            <a:endParaRPr lang="en-US" sz="1200">
              <a:latin typeface="Times" pitchFamily="8" charset="0"/>
            </a:endParaRPr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81038"/>
            <a:ext cx="4618038" cy="3462337"/>
          </a:xfrm>
          <a:solidFill>
            <a:srgbClr val="FFFFFF"/>
          </a:solidFill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238625"/>
            <a:ext cx="6934200" cy="48434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50000"/>
              </a:spcBef>
              <a:spcAft>
                <a:spcPct val="4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 sz="900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5AF97F-BA88-4FD1-A936-4B7847ED1E41}" type="slidenum">
              <a:rPr lang="en-US" smtClean="0">
                <a:latin typeface="Calibri" pitchFamily="34" charset="0"/>
              </a:rPr>
              <a:pPr/>
              <a:t>10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54C64B-07C5-44F9-B1C6-9B45779543EB}" type="slidenum">
              <a:rPr lang="en-US" smtClean="0">
                <a:latin typeface="Times" pitchFamily="18" charset="0"/>
              </a:rPr>
              <a:pPr/>
              <a:t>11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C7AB2E-8580-4E6D-AFAA-2D12ED16594C}" type="slidenum">
              <a:rPr lang="en-US" smtClean="0">
                <a:latin typeface="Times" pitchFamily="18" charset="0"/>
              </a:rPr>
              <a:pPr/>
              <a:t>12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CC86CE-AA1F-49F3-AD76-A122B207E5B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are the snapshots. The top row tracks the overloads and bottom row construction costs (at same point in time) - note that the graph gets rescale in the y direction between the 2nd and 3rd picture for cost... </a:t>
            </a:r>
            <a:r>
              <a:rPr lang="en-US" smtClean="0"/>
              <a:t>the first jump in cost in the 3rd picture corresponds to the only jump in the 2nd picture.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CC86CE-AA1F-49F3-AD76-A122B207E5B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B6CE0-BBC0-4914-8858-83D7115FDCB6}" type="slidenum">
              <a:rPr lang="en-US" smtClean="0">
                <a:latin typeface="Times" pitchFamily="8" charset="0"/>
              </a:rPr>
              <a:pPr/>
              <a:t>15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B6CE0-BBC0-4914-8858-83D7115FDCB6}" type="slidenum">
              <a:rPr lang="en-US" smtClean="0">
                <a:latin typeface="Times" pitchFamily="8" charset="0"/>
              </a:rPr>
              <a:pPr/>
              <a:t>16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B6CE0-BBC0-4914-8858-83D7115FDCB6}" type="slidenum">
              <a:rPr lang="en-US" smtClean="0">
                <a:latin typeface="Times" pitchFamily="8" charset="0"/>
              </a:rPr>
              <a:pPr/>
              <a:t>17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B6CE0-BBC0-4914-8858-83D7115FDCB6}" type="slidenum">
              <a:rPr lang="en-US" smtClean="0">
                <a:latin typeface="Times" pitchFamily="8" charset="0"/>
              </a:rPr>
              <a:pPr/>
              <a:t>18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B6CE0-BBC0-4914-8858-83D7115FDCB6}" type="slidenum">
              <a:rPr lang="en-US" smtClean="0">
                <a:latin typeface="Times" pitchFamily="8" charset="0"/>
              </a:rPr>
              <a:pPr/>
              <a:t>19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6BD98-B41A-4273-BFD0-8A17ADA2E540}" type="slidenum">
              <a:rPr lang="en-US" smtClean="0">
                <a:latin typeface="Times" pitchFamily="8" charset="0"/>
              </a:rPr>
              <a:pPr/>
              <a:t>2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A335-92B2-46BC-871C-89349047BD6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A335-92B2-46BC-871C-89349047BD6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A335-92B2-46BC-871C-89349047BD6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A335-92B2-46BC-871C-89349047BD6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A335-92B2-46BC-871C-89349047BD6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A335-92B2-46BC-871C-89349047BD6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B6CE0-BBC0-4914-8858-83D7115FDCB6}" type="slidenum">
              <a:rPr lang="en-US" smtClean="0">
                <a:latin typeface="Times" pitchFamily="8" charset="0"/>
              </a:rPr>
              <a:pPr/>
              <a:t>26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B6CE0-BBC0-4914-8858-83D7115FDCB6}" type="slidenum">
              <a:rPr lang="en-US" smtClean="0">
                <a:latin typeface="Times" pitchFamily="8" charset="0"/>
              </a:rPr>
              <a:pPr/>
              <a:t>27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B6CE0-BBC0-4914-8858-83D7115FDCB6}" type="slidenum">
              <a:rPr lang="en-US" smtClean="0">
                <a:latin typeface="Times" pitchFamily="8" charset="0"/>
              </a:rPr>
              <a:pPr/>
              <a:t>28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B6CE0-BBC0-4914-8858-83D7115FDCB6}" type="slidenum">
              <a:rPr lang="en-US" smtClean="0">
                <a:latin typeface="Times" pitchFamily="8" charset="0"/>
              </a:rPr>
              <a:pPr/>
              <a:t>29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6BD98-B41A-4273-BFD0-8A17ADA2E540}" type="slidenum">
              <a:rPr lang="en-US" smtClean="0">
                <a:latin typeface="Times" pitchFamily="8" charset="0"/>
              </a:rPr>
              <a:pPr/>
              <a:t>3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B6CE0-BBC0-4914-8858-83D7115FDCB6}" type="slidenum">
              <a:rPr lang="en-US" smtClean="0">
                <a:latin typeface="Times" pitchFamily="8" charset="0"/>
              </a:rPr>
              <a:pPr/>
              <a:t>30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B6CE0-BBC0-4914-8858-83D7115FDCB6}" type="slidenum">
              <a:rPr lang="en-US" smtClean="0">
                <a:latin typeface="Times" pitchFamily="8" charset="0"/>
              </a:rPr>
              <a:pPr/>
              <a:t>31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B6CE0-BBC0-4914-8858-83D7115FDCB6}" type="slidenum">
              <a:rPr lang="en-US" smtClean="0">
                <a:latin typeface="Times" pitchFamily="8" charset="0"/>
              </a:rPr>
              <a:pPr/>
              <a:t>32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B6CE0-BBC0-4914-8858-83D7115FDCB6}" type="slidenum">
              <a:rPr lang="en-US" smtClean="0">
                <a:latin typeface="Times" pitchFamily="8" charset="0"/>
              </a:rPr>
              <a:pPr/>
              <a:t>33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B6CE0-BBC0-4914-8858-83D7115FDCB6}" type="slidenum">
              <a:rPr lang="en-US" smtClean="0">
                <a:latin typeface="Times" pitchFamily="8" charset="0"/>
              </a:rPr>
              <a:pPr/>
              <a:t>34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B6CE0-BBC0-4914-8858-83D7115FDCB6}" type="slidenum">
              <a:rPr lang="en-US" smtClean="0">
                <a:latin typeface="Times" pitchFamily="8" charset="0"/>
              </a:rPr>
              <a:pPr/>
              <a:t>35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B6CE0-BBC0-4914-8858-83D7115FDCB6}" type="slidenum">
              <a:rPr lang="en-US" smtClean="0">
                <a:latin typeface="Times" pitchFamily="8" charset="0"/>
              </a:rPr>
              <a:pPr/>
              <a:t>36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B6CE0-BBC0-4914-8858-83D7115FDCB6}" type="slidenum">
              <a:rPr lang="en-US" smtClean="0">
                <a:latin typeface="Times" pitchFamily="8" charset="0"/>
              </a:rPr>
              <a:pPr/>
              <a:t>37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B6CE0-BBC0-4914-8858-83D7115FDCB6}" type="slidenum">
              <a:rPr lang="en-US" smtClean="0">
                <a:latin typeface="Times" pitchFamily="8" charset="0"/>
              </a:rPr>
              <a:pPr/>
              <a:t>38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B6CE0-BBC0-4914-8858-83D7115FDCB6}" type="slidenum">
              <a:rPr lang="en-US" smtClean="0">
                <a:latin typeface="Times" pitchFamily="8" charset="0"/>
              </a:rPr>
              <a:pPr/>
              <a:t>39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90838-9C5F-416F-972A-12D885B0CCDA}" type="slidenum">
              <a:rPr lang="en-US" smtClean="0">
                <a:latin typeface="Times" pitchFamily="8" charset="0"/>
              </a:rPr>
              <a:pPr/>
              <a:t>4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B6CE0-BBC0-4914-8858-83D7115FDCB6}" type="slidenum">
              <a:rPr lang="en-US" smtClean="0">
                <a:latin typeface="Times" pitchFamily="8" charset="0"/>
              </a:rPr>
              <a:pPr/>
              <a:t>40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B6CE0-BBC0-4914-8858-83D7115FDCB6}" type="slidenum">
              <a:rPr lang="en-US" smtClean="0">
                <a:latin typeface="Times" pitchFamily="8" charset="0"/>
              </a:rPr>
              <a:pPr/>
              <a:t>41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B6CE0-BBC0-4914-8858-83D7115FDCB6}" type="slidenum">
              <a:rPr lang="en-US" smtClean="0">
                <a:latin typeface="Times" pitchFamily="8" charset="0"/>
              </a:rPr>
              <a:pPr/>
              <a:t>42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B6CE0-BBC0-4914-8858-83D7115FDCB6}" type="slidenum">
              <a:rPr lang="en-US" smtClean="0">
                <a:latin typeface="Times" pitchFamily="8" charset="0"/>
              </a:rPr>
              <a:pPr/>
              <a:t>43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B6CE0-BBC0-4914-8858-83D7115FDCB6}" type="slidenum">
              <a:rPr lang="en-US" smtClean="0">
                <a:latin typeface="Times" pitchFamily="8" charset="0"/>
              </a:rPr>
              <a:pPr/>
              <a:t>44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B6CE0-BBC0-4914-8858-83D7115FDCB6}" type="slidenum">
              <a:rPr lang="en-US" smtClean="0">
                <a:latin typeface="Times" pitchFamily="8" charset="0"/>
              </a:rPr>
              <a:pPr/>
              <a:t>45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B6CE0-BBC0-4914-8858-83D7115FDCB6}" type="slidenum">
              <a:rPr lang="en-US" smtClean="0">
                <a:latin typeface="Times" pitchFamily="8" charset="0"/>
              </a:rPr>
              <a:pPr/>
              <a:t>46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CEBCE0-D765-4C52-8191-CA9C792A1293}" type="slidenum">
              <a:rPr lang="en-US" smtClean="0">
                <a:latin typeface="Times" pitchFamily="8" charset="0"/>
              </a:rPr>
              <a:pPr/>
              <a:t>47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8591F6-8E3B-4F89-BA8F-B583A99DBD7C}" type="slidenum">
              <a:rPr lang="en-US" smtClean="0">
                <a:latin typeface="Times" pitchFamily="8" charset="0"/>
              </a:rPr>
              <a:pPr/>
              <a:t>48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90D633-FD91-4253-8F12-043875896F8A}" type="slidenum">
              <a:rPr lang="en-US" smtClean="0">
                <a:latin typeface="Times" pitchFamily="8" charset="0"/>
              </a:rPr>
              <a:pPr/>
              <a:t>49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69E28-CE06-4475-B8B0-F7E3B4788051}" type="slidenum">
              <a:rPr lang="en-US" smtClean="0">
                <a:latin typeface="Times" pitchFamily="8" charset="0"/>
              </a:rPr>
              <a:pPr/>
              <a:t>5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90D633-FD91-4253-8F12-043875896F8A}" type="slidenum">
              <a:rPr lang="en-US" smtClean="0">
                <a:latin typeface="Times" pitchFamily="8" charset="0"/>
              </a:rPr>
              <a:pPr/>
              <a:t>50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90D633-FD91-4253-8F12-043875896F8A}" type="slidenum">
              <a:rPr lang="en-US" smtClean="0">
                <a:latin typeface="Times" pitchFamily="8" charset="0"/>
              </a:rPr>
              <a:pPr/>
              <a:t>51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BB518F-AE9E-4CF1-9AD0-7D585F28B6DC}" type="slidenum">
              <a:rPr lang="en-US" smtClean="0">
                <a:latin typeface="Times" pitchFamily="8" charset="0"/>
              </a:rPr>
              <a:pPr/>
              <a:t>52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3C1838-96A3-4422-B913-D80E8F2EF882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B6CE0-BBC0-4914-8858-83D7115FDCB6}" type="slidenum">
              <a:rPr lang="en-US" smtClean="0">
                <a:latin typeface="Times" pitchFamily="8" charset="0"/>
              </a:rPr>
              <a:pPr/>
              <a:t>6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B6CE0-BBC0-4914-8858-83D7115FDCB6}" type="slidenum">
              <a:rPr lang="en-US" smtClean="0">
                <a:latin typeface="Times" pitchFamily="8" charset="0"/>
              </a:rPr>
              <a:pPr/>
              <a:t>7</a:t>
            </a:fld>
            <a:endParaRPr lang="en-US" smtClean="0">
              <a:latin typeface="Times" pitchFamily="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CC86CE-AA1F-49F3-AD76-A122B207E5B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3E3425-FAC8-4EA9-975A-9FBFDC0FB671}" type="slidenum">
              <a:rPr lang="en-US" smtClean="0">
                <a:latin typeface="Times" pitchFamily="18" charset="0"/>
              </a:rPr>
              <a:pPr/>
              <a:t>9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2EE73E5-C67E-4529-9290-BC520F956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47638"/>
            <a:ext cx="2133600" cy="5453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47638"/>
            <a:ext cx="6248400" cy="5453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5E443ED-45A1-4422-A6B1-F208F8274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8B2AADB-F29A-4313-BE74-6C2B29AB0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9575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447800"/>
            <a:ext cx="409575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4B5958C-E3FB-4025-B631-A368C3235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E626F39-9EB1-4EB2-8072-08EDD19FF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0C1CB0A-8DCB-4A05-AE16-FB8AD80DF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D4E4883-2C4F-441B-999F-DEC8C735F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8F1A31D-7D6E-4FF7-AC75-A34E95F88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99E5B38-343F-44E0-B296-20FCA161B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79C41AF-CA67-41F9-9C8C-231AB78D8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147638"/>
            <a:ext cx="8343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3439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5124" name="Picture 12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88275" y="6503988"/>
            <a:ext cx="920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500" y="5799138"/>
            <a:ext cx="143033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70" name="Line 14"/>
          <p:cNvSpPr>
            <a:spLocks noChangeShapeType="1"/>
          </p:cNvSpPr>
          <p:nvPr userDrawn="1"/>
        </p:nvSpPr>
        <p:spPr bwMode="auto">
          <a:xfrm>
            <a:off x="1241425" y="6438900"/>
            <a:ext cx="7445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/>
            </a:pPr>
            <a:endParaRPr lang="en-US">
              <a:ea typeface="+mn-ea"/>
            </a:endParaRPr>
          </a:p>
        </p:txBody>
      </p:sp>
      <p:sp>
        <p:nvSpPr>
          <p:cNvPr id="70671" name="Line 15"/>
          <p:cNvSpPr>
            <a:spLocks noChangeShapeType="1"/>
          </p:cNvSpPr>
          <p:nvPr userDrawn="1"/>
        </p:nvSpPr>
        <p:spPr bwMode="auto">
          <a:xfrm>
            <a:off x="463550" y="6438900"/>
            <a:ext cx="35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/>
            </a:pPr>
            <a:endParaRPr lang="en-US">
              <a:ea typeface="+mn-ea"/>
            </a:endParaRPr>
          </a:p>
        </p:txBody>
      </p:sp>
      <p:sp>
        <p:nvSpPr>
          <p:cNvPr id="7067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3575" y="6515100"/>
            <a:ext cx="1993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 i="1"/>
            </a:lvl1pPr>
          </a:lstStyle>
          <a:p>
            <a:pPr>
              <a:defRPr/>
            </a:pPr>
            <a:r>
              <a:rPr lang="en-US"/>
              <a:t>Slide </a:t>
            </a:r>
            <a:fld id="{D1FA3B5D-7D5C-46A6-9A72-6BF843BF8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0674" name="Text Box 18"/>
          <p:cNvSpPr txBox="1">
            <a:spLocks noChangeArrowheads="1"/>
          </p:cNvSpPr>
          <p:nvPr userDrawn="1"/>
        </p:nvSpPr>
        <p:spPr bwMode="auto">
          <a:xfrm>
            <a:off x="407988" y="6450013"/>
            <a:ext cx="5334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>
            <a:spAutoFit/>
          </a:bodyPr>
          <a:lstStyle/>
          <a:p>
            <a:pPr eaLnBrk="0" hangingPunct="0">
              <a:defRPr/>
            </a:pPr>
            <a:r>
              <a:rPr lang="en-US" sz="800">
                <a:solidFill>
                  <a:srgbClr val="000000"/>
                </a:solidFill>
              </a:rPr>
              <a:t>Operated by Los Alamos National Security, LLC for the U.S. Department of Energy’s NNSA</a:t>
            </a:r>
          </a:p>
        </p:txBody>
      </p:sp>
      <p:sp>
        <p:nvSpPr>
          <p:cNvPr id="70675" name="Text Box 19"/>
          <p:cNvSpPr txBox="1">
            <a:spLocks noChangeArrowheads="1"/>
          </p:cNvSpPr>
          <p:nvPr userDrawn="1"/>
        </p:nvSpPr>
        <p:spPr bwMode="auto">
          <a:xfrm>
            <a:off x="2181225" y="6116638"/>
            <a:ext cx="46212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" tIns="0" rIns="9144" bIns="0" anchor="b"/>
          <a:lstStyle/>
          <a:p>
            <a:pPr algn="ctr" eaLnBrk="0" hangingPunct="0">
              <a:defRPr/>
            </a:pPr>
            <a:r>
              <a:rPr lang="en-US" sz="900" b="1">
                <a:solidFill>
                  <a:schemeClr val="accent1"/>
                </a:solidFill>
              </a:rPr>
              <a:t>U N C L A S S I F I E D</a:t>
            </a:r>
            <a:endParaRPr lang="en-US" sz="700"/>
          </a:p>
        </p:txBody>
      </p:sp>
      <p:grpSp>
        <p:nvGrpSpPr>
          <p:cNvPr id="5131" name="Group 70"/>
          <p:cNvGrpSpPr>
            <a:grpSpLocks/>
          </p:cNvGrpSpPr>
          <p:nvPr userDrawn="1"/>
        </p:nvGrpSpPr>
        <p:grpSpPr bwMode="auto">
          <a:xfrm>
            <a:off x="4141788" y="6434138"/>
            <a:ext cx="2066925" cy="423862"/>
            <a:chOff x="3179" y="4031"/>
            <a:chExt cx="1302" cy="267"/>
          </a:xfrm>
        </p:grpSpPr>
        <p:grpSp>
          <p:nvGrpSpPr>
            <p:cNvPr id="5135" name="Group 14"/>
            <p:cNvGrpSpPr>
              <a:grpSpLocks/>
            </p:cNvGrpSpPr>
            <p:nvPr/>
          </p:nvGrpSpPr>
          <p:grpSpPr bwMode="auto">
            <a:xfrm>
              <a:off x="3179" y="4031"/>
              <a:ext cx="1302" cy="267"/>
              <a:chOff x="4010025" y="5688013"/>
              <a:chExt cx="2065924" cy="423332"/>
            </a:xfrm>
          </p:grpSpPr>
          <p:sp>
            <p:nvSpPr>
              <p:cNvPr id="1096" name="TextBox 5"/>
              <p:cNvSpPr txBox="1">
                <a:spLocks noChangeArrowheads="1"/>
              </p:cNvSpPr>
              <p:nvPr/>
            </p:nvSpPr>
            <p:spPr bwMode="auto">
              <a:xfrm>
                <a:off x="4010025" y="5688013"/>
                <a:ext cx="184061" cy="320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  <a:spcAft>
                    <a:spcPct val="50000"/>
                  </a:spcAft>
                  <a:buClr>
                    <a:srgbClr val="004080"/>
                  </a:buClr>
                  <a:buSzPct val="65000"/>
                  <a:buFont typeface="Wingdings" pitchFamily="-112" charset="2"/>
                  <a:buNone/>
                  <a:defRPr/>
                </a:pPr>
                <a:endParaRPr lang="en-US" sz="1000"/>
              </a:p>
            </p:txBody>
          </p:sp>
          <p:sp>
            <p:nvSpPr>
              <p:cNvPr id="1097" name="TextBox 5"/>
              <p:cNvSpPr txBox="1">
                <a:spLocks noChangeArrowheads="1"/>
              </p:cNvSpPr>
              <p:nvPr/>
            </p:nvSpPr>
            <p:spPr bwMode="auto">
              <a:xfrm>
                <a:off x="4911288" y="5714966"/>
                <a:ext cx="1164661" cy="396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004080"/>
                  </a:buClr>
                  <a:buSzPct val="65000"/>
                  <a:buFont typeface="Wingdings" pitchFamily="-112" charset="2"/>
                  <a:buNone/>
                  <a:defRPr/>
                </a:pPr>
                <a:r>
                  <a:rPr lang="en-US" sz="1000"/>
                  <a:t>Internal Use Only</a:t>
                </a:r>
              </a:p>
              <a:p>
                <a:pPr>
                  <a:buClr>
                    <a:srgbClr val="004080"/>
                  </a:buClr>
                  <a:buSzPct val="65000"/>
                  <a:buFont typeface="Wingdings" pitchFamily="-112" charset="2"/>
                  <a:buNone/>
                  <a:defRPr/>
                </a:pPr>
                <a:r>
                  <a:rPr lang="en-US" sz="1000"/>
                  <a:t>Do Not Distribute</a:t>
                </a:r>
              </a:p>
            </p:txBody>
          </p:sp>
        </p:grpSp>
        <p:sp>
          <p:nvSpPr>
            <p:cNvPr id="1098" name="Text Box 74"/>
            <p:cNvSpPr txBox="1">
              <a:spLocks noChangeArrowheads="1"/>
            </p:cNvSpPr>
            <p:nvPr/>
          </p:nvSpPr>
          <p:spPr bwMode="auto">
            <a:xfrm>
              <a:off x="3380" y="4071"/>
              <a:ext cx="49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600"/>
            </a:p>
          </p:txBody>
        </p:sp>
      </p:grpSp>
      <p:pic>
        <p:nvPicPr>
          <p:cNvPr id="5132" name="Picture 20" descr="EnergyDays2_SlideB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5588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1" name="Rectangle 77"/>
          <p:cNvSpPr>
            <a:spLocks noChangeArrowheads="1"/>
          </p:cNvSpPr>
          <p:nvPr userDrawn="1"/>
        </p:nvSpPr>
        <p:spPr bwMode="auto">
          <a:xfrm>
            <a:off x="8034338" y="1130300"/>
            <a:ext cx="1109662" cy="1190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02" name="Line 78"/>
          <p:cNvSpPr>
            <a:spLocks noChangeShapeType="1"/>
          </p:cNvSpPr>
          <p:nvPr userDrawn="1"/>
        </p:nvSpPr>
        <p:spPr bwMode="auto">
          <a:xfrm>
            <a:off x="-1588" y="1214438"/>
            <a:ext cx="9153526" cy="0"/>
          </a:xfrm>
          <a:prstGeom prst="line">
            <a:avLst/>
          </a:prstGeom>
          <a:noFill/>
          <a:ln w="127000" cap="flat" cmpd="sng" algn="ctr">
            <a:solidFill>
              <a:srgbClr val="FEDD0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EDD06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EDD06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EDD06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EDD06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EDD06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FEDD0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FEDD0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FEDD0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FEDD0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004080"/>
        </a:buClr>
        <a:buSzPct val="65000"/>
        <a:buFont typeface="Wingdings" pitchFamily="2" charset="2"/>
        <a:buChar char="n"/>
        <a:defRPr sz="3200" b="1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Times" pitchFamily="8" charset="0"/>
        <a:buChar char="•"/>
        <a:defRPr sz="1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SzPct val="65000"/>
        <a:buChar char="—"/>
        <a:defRPr sz="1600">
          <a:solidFill>
            <a:schemeClr val="tx1"/>
          </a:solidFill>
          <a:latin typeface="+mn-lt"/>
          <a:ea typeface="ＭＳ Ｐゴシック" pitchFamily="-112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Font typeface="Times" pitchFamily="8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Char char="»"/>
        <a:defRPr sz="1400">
          <a:solidFill>
            <a:schemeClr val="tx1"/>
          </a:solidFill>
          <a:latin typeface="+mn-lt"/>
          <a:ea typeface="ＭＳ Ｐゴシック" pitchFamily="-112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2.bin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57.png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6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oleObject" Target="../embeddings/oleObject27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8.bin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9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8.png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84.png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3.png"/><Relationship Id="rId11" Type="http://schemas.openxmlformats.org/officeDocument/2006/relationships/image" Target="../media/image7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4.jpeg"/><Relationship Id="rId9" Type="http://schemas.openxmlformats.org/officeDocument/2006/relationships/image" Target="../media/image86.png"/><Relationship Id="rId14" Type="http://schemas.openxmlformats.org/officeDocument/2006/relationships/image" Target="../media/image8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arxiv.org/abs/0909.2358" TargetMode="External"/><Relationship Id="rId3" Type="http://schemas.openxmlformats.org/officeDocument/2006/relationships/hyperlink" Target="http://arxiv.org/abs/1006.0160" TargetMode="External"/><Relationship Id="rId7" Type="http://schemas.openxmlformats.org/officeDocument/2006/relationships/hyperlink" Target="http://arxiv.org/abs/0912.328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rxiv.org/abs/1004.2285" TargetMode="External"/><Relationship Id="rId5" Type="http://schemas.openxmlformats.org/officeDocument/2006/relationships/hyperlink" Target="http://arxiv.org/abs/1006.0158" TargetMode="External"/><Relationship Id="rId4" Type="http://schemas.openxmlformats.org/officeDocument/2006/relationships/hyperlink" Target="http://arxiv.org/abs/1006.0165" TargetMode="External"/><Relationship Id="rId9" Type="http://schemas.openxmlformats.org/officeDocument/2006/relationships/hyperlink" Target="http://arxiv.org/abs/0904.0477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1"/>
          <p:cNvSpPr txBox="1">
            <a:spLocks noGrp="1"/>
          </p:cNvSpPr>
          <p:nvPr/>
        </p:nvSpPr>
        <p:spPr bwMode="auto">
          <a:xfrm>
            <a:off x="5451475" y="6515100"/>
            <a:ext cx="1993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800" i="1"/>
              <a:t>Slide </a:t>
            </a:r>
            <a:fld id="{BC0851F8-3C38-4FD7-8B5A-594A54005788}" type="slidenum">
              <a:rPr lang="en-US" sz="800" i="1"/>
              <a:pPr algn="r" eaLnBrk="0" hangingPunct="0"/>
              <a:t>1</a:t>
            </a:fld>
            <a:endParaRPr lang="en-US" sz="800" i="1"/>
          </a:p>
        </p:txBody>
      </p:sp>
      <p:pic>
        <p:nvPicPr>
          <p:cNvPr id="6148" name="Picture 19" descr="EnergyDays2_CoverBG_No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Line 21"/>
          <p:cNvSpPr>
            <a:spLocks noChangeShapeType="1"/>
          </p:cNvSpPr>
          <p:nvPr/>
        </p:nvSpPr>
        <p:spPr bwMode="auto">
          <a:xfrm>
            <a:off x="463550" y="6438900"/>
            <a:ext cx="35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657225" y="431800"/>
            <a:ext cx="230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1768475" y="463550"/>
            <a:ext cx="230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5464175" y="603250"/>
            <a:ext cx="230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6153" name="Rectangle 11"/>
          <p:cNvSpPr>
            <a:spLocks noChangeArrowheads="1"/>
          </p:cNvSpPr>
          <p:nvPr/>
        </p:nvSpPr>
        <p:spPr bwMode="auto">
          <a:xfrm>
            <a:off x="7153275" y="412750"/>
            <a:ext cx="230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6154" name="Rectangle 12"/>
          <p:cNvSpPr>
            <a:spLocks noChangeArrowheads="1"/>
          </p:cNvSpPr>
          <p:nvPr/>
        </p:nvSpPr>
        <p:spPr bwMode="auto">
          <a:xfrm>
            <a:off x="6645275" y="844550"/>
            <a:ext cx="230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6155" name="Rectangle 13"/>
          <p:cNvSpPr>
            <a:spLocks noChangeArrowheads="1"/>
          </p:cNvSpPr>
          <p:nvPr/>
        </p:nvSpPr>
        <p:spPr bwMode="auto">
          <a:xfrm>
            <a:off x="7815263" y="6488113"/>
            <a:ext cx="912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200">
                <a:solidFill>
                  <a:schemeClr val="bg1"/>
                </a:solidFill>
              </a:rPr>
              <a:t>LA-UR-08-</a:t>
            </a:r>
          </a:p>
        </p:txBody>
      </p:sp>
      <p:sp>
        <p:nvSpPr>
          <p:cNvPr id="6156" name="Text Box 14"/>
          <p:cNvSpPr txBox="1">
            <a:spLocks noChangeArrowheads="1"/>
          </p:cNvSpPr>
          <p:nvPr/>
        </p:nvSpPr>
        <p:spPr bwMode="auto">
          <a:xfrm>
            <a:off x="4029075" y="25400"/>
            <a:ext cx="11080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000">
                <a:solidFill>
                  <a:srgbClr val="CCCCCC"/>
                </a:solidFill>
              </a:rPr>
              <a:t>UNCLASSIFIED</a:t>
            </a:r>
            <a:endParaRPr lang="en-US"/>
          </a:p>
        </p:txBody>
      </p:sp>
      <p:sp>
        <p:nvSpPr>
          <p:cNvPr id="6157" name="Rectangle 15"/>
          <p:cNvSpPr>
            <a:spLocks noChangeArrowheads="1"/>
          </p:cNvSpPr>
          <p:nvPr/>
        </p:nvSpPr>
        <p:spPr bwMode="auto">
          <a:xfrm>
            <a:off x="3911600" y="6400800"/>
            <a:ext cx="11080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404040"/>
                </a:solidFill>
              </a:rPr>
              <a:t>UNCLASSIFIED</a:t>
            </a:r>
            <a:endParaRPr lang="en-US" sz="1000">
              <a:solidFill>
                <a:srgbClr val="CCCCCC"/>
              </a:solidFill>
            </a:endParaRPr>
          </a:p>
        </p:txBody>
      </p:sp>
      <p:pic>
        <p:nvPicPr>
          <p:cNvPr id="615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7813" y="6208713"/>
            <a:ext cx="920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9" name="Text Box 6"/>
          <p:cNvSpPr txBox="1">
            <a:spLocks noChangeArrowheads="1"/>
          </p:cNvSpPr>
          <p:nvPr/>
        </p:nvSpPr>
        <p:spPr bwMode="auto">
          <a:xfrm>
            <a:off x="0" y="485775"/>
            <a:ext cx="6016625" cy="38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Aft>
                <a:spcPct val="5000"/>
              </a:spcAft>
              <a:buFont typeface="Wingdings" pitchFamily="2" charset="2"/>
              <a:buNone/>
            </a:pPr>
            <a:endParaRPr lang="en-US" sz="3000" b="1" dirty="0" smtClean="0">
              <a:solidFill>
                <a:srgbClr val="FFDC01"/>
              </a:solidFill>
            </a:endParaRPr>
          </a:p>
          <a:p>
            <a:pPr algn="ctr">
              <a:lnSpc>
                <a:spcPct val="90000"/>
              </a:lnSpc>
              <a:spcAft>
                <a:spcPct val="5000"/>
              </a:spcAft>
              <a:buFont typeface="Wingdings" pitchFamily="2" charset="2"/>
              <a:buNone/>
            </a:pPr>
            <a:endParaRPr lang="en-US" sz="3000" b="1" dirty="0" smtClean="0">
              <a:solidFill>
                <a:srgbClr val="FFDC01"/>
              </a:solidFill>
            </a:endParaRPr>
          </a:p>
          <a:p>
            <a:pPr algn="ctr">
              <a:lnSpc>
                <a:spcPct val="90000"/>
              </a:lnSpc>
              <a:spcAft>
                <a:spcPct val="5000"/>
              </a:spcAft>
              <a:buFont typeface="Wingdings" pitchFamily="2" charset="2"/>
              <a:buNone/>
            </a:pPr>
            <a:r>
              <a:rPr lang="en-US" sz="3000" b="1" dirty="0" smtClean="0">
                <a:solidFill>
                  <a:srgbClr val="FFDC01"/>
                </a:solidFill>
              </a:rPr>
              <a:t>Optimization </a:t>
            </a:r>
            <a:r>
              <a:rPr lang="en-US" sz="3000" b="1" dirty="0">
                <a:solidFill>
                  <a:srgbClr val="FFDC01"/>
                </a:solidFill>
              </a:rPr>
              <a:t>and Control Theory for Smart (Power) Grids</a:t>
            </a:r>
            <a:endParaRPr lang="en-US" sz="3200" b="1" dirty="0">
              <a:solidFill>
                <a:srgbClr val="FFDC01"/>
              </a:solidFill>
            </a:endParaRPr>
          </a:p>
          <a:p>
            <a:pPr algn="ctr">
              <a:spcAft>
                <a:spcPct val="5000"/>
              </a:spcAft>
              <a:buFont typeface="Wingdings" pitchFamily="2" charset="2"/>
              <a:buNone/>
            </a:pPr>
            <a:endParaRPr lang="en-US" sz="3200" b="1" dirty="0" smtClean="0">
              <a:solidFill>
                <a:srgbClr val="FFDC01"/>
              </a:solidFill>
            </a:endParaRPr>
          </a:p>
          <a:p>
            <a:pPr algn="ctr">
              <a:spcAft>
                <a:spcPct val="5000"/>
              </a:spcAft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M. Chertkov (PI, T-4)</a:t>
            </a:r>
          </a:p>
          <a:p>
            <a:pPr algn="ctr">
              <a:spcAft>
                <a:spcPct val="5000"/>
              </a:spcAft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R. Bent (co-PI, D-4)</a:t>
            </a:r>
          </a:p>
          <a:p>
            <a:pPr algn="ctr">
              <a:spcAft>
                <a:spcPct val="5000"/>
              </a:spcAft>
              <a:buFont typeface="Wingdings" pitchFamily="2" charset="2"/>
              <a:buNone/>
            </a:pPr>
            <a:endParaRPr lang="en-US" sz="3200" b="1" dirty="0">
              <a:solidFill>
                <a:srgbClr val="FFDC01"/>
              </a:solidFill>
            </a:endParaRPr>
          </a:p>
        </p:txBody>
      </p:sp>
      <p:sp>
        <p:nvSpPr>
          <p:cNvPr id="6160" name="Slide Number Placeholder 3"/>
          <p:cNvSpPr txBox="1">
            <a:spLocks/>
          </p:cNvSpPr>
          <p:nvPr/>
        </p:nvSpPr>
        <p:spPr bwMode="auto">
          <a:xfrm>
            <a:off x="6845300" y="6000750"/>
            <a:ext cx="1993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800" i="1">
                <a:solidFill>
                  <a:srgbClr val="000000"/>
                </a:solidFill>
              </a:rPr>
              <a:t>Slide </a:t>
            </a:r>
            <a:fld id="{B762D71E-CC76-4065-9D97-694ADB1EE28F}" type="slidenum">
              <a:rPr lang="en-US" sz="800" i="1">
                <a:solidFill>
                  <a:srgbClr val="000000"/>
                </a:solidFill>
              </a:rPr>
              <a:pPr algn="r" eaLnBrk="0" hangingPunct="0"/>
              <a:t>1</a:t>
            </a:fld>
            <a:endParaRPr lang="en-US" sz="800" i="1">
              <a:solidFill>
                <a:srgbClr val="000000"/>
              </a:solidFill>
            </a:endParaRPr>
          </a:p>
        </p:txBody>
      </p:sp>
      <p:sp>
        <p:nvSpPr>
          <p:cNvPr id="6161" name="TextBox 17"/>
          <p:cNvSpPr txBox="1">
            <a:spLocks noChangeArrowheads="1"/>
          </p:cNvSpPr>
          <p:nvPr/>
        </p:nvSpPr>
        <p:spPr bwMode="auto">
          <a:xfrm>
            <a:off x="3647585" y="4845046"/>
            <a:ext cx="50895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http:/cnls.lanl.gov/~</a:t>
            </a:r>
            <a:r>
              <a:rPr lang="en-US" dirty="0" err="1">
                <a:solidFill>
                  <a:schemeClr val="bg1"/>
                </a:solidFill>
              </a:rPr>
              <a:t>chertkov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SmarterGrids</a:t>
            </a:r>
            <a:r>
              <a:rPr lang="en-US" dirty="0">
                <a:solidFill>
                  <a:schemeClr val="bg1"/>
                </a:solidFill>
              </a:rPr>
              <a:t>/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0983" y="500260"/>
            <a:ext cx="4897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LANL/LDRD DR, FY10-FY12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ChangeArrowheads="1"/>
          </p:cNvSpPr>
          <p:nvPr/>
        </p:nvSpPr>
        <p:spPr bwMode="auto">
          <a:xfrm>
            <a:off x="1905000" y="4800600"/>
            <a:ext cx="4800600" cy="685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/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609600" y="1524000"/>
            <a:ext cx="5029200" cy="2362200"/>
            <a:chOff x="228600" y="1600200"/>
            <a:chExt cx="7467600" cy="3657600"/>
          </a:xfrm>
        </p:grpSpPr>
        <p:sp>
          <p:nvSpPr>
            <p:cNvPr id="12" name="Oval 11"/>
            <p:cNvSpPr/>
            <p:nvPr/>
          </p:nvSpPr>
          <p:spPr>
            <a:xfrm>
              <a:off x="4113261" y="1600200"/>
              <a:ext cx="381866" cy="381001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rgbClr val="004080"/>
                </a:buClr>
                <a:buSzPct val="65000"/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057785" y="2438401"/>
              <a:ext cx="381866" cy="380999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rgbClr val="004080"/>
                </a:buClr>
                <a:buSzPct val="65000"/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791585" y="2438401"/>
              <a:ext cx="381866" cy="38099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rgbClr val="004080"/>
                </a:buClr>
                <a:buSzPct val="65000"/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89975" y="3733800"/>
              <a:ext cx="381866" cy="381001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rgbClr val="004080"/>
                </a:buClr>
                <a:buSzPct val="65000"/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123238" y="3733800"/>
              <a:ext cx="381866" cy="3810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rgbClr val="004080"/>
                </a:buClr>
                <a:buSzPct val="65000"/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105641" y="3733800"/>
              <a:ext cx="379508" cy="3810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rgbClr val="004080"/>
                </a:buClr>
                <a:buSzPct val="65000"/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706177" y="3733800"/>
              <a:ext cx="379509" cy="38100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rgbClr val="004080"/>
                </a:buClr>
                <a:buSzPct val="65000"/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28600" y="4876801"/>
              <a:ext cx="381866" cy="380999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rgbClr val="004080"/>
                </a:buClr>
                <a:buSzPct val="65000"/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371841" y="4876801"/>
              <a:ext cx="379508" cy="38099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rgbClr val="004080"/>
                </a:buClr>
                <a:buSzPct val="65000"/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361864" y="4876801"/>
              <a:ext cx="381866" cy="38099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rgbClr val="004080"/>
                </a:buClr>
                <a:buSzPct val="65000"/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580534" y="4876801"/>
              <a:ext cx="381866" cy="38099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rgbClr val="004080"/>
                </a:buClr>
                <a:buSzPct val="65000"/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572915" y="4876801"/>
              <a:ext cx="379508" cy="38099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rgbClr val="004080"/>
                </a:buClr>
                <a:buSzPct val="65000"/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562937" y="4876801"/>
              <a:ext cx="381866" cy="38099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rgbClr val="004080"/>
                </a:buClr>
                <a:buSzPct val="65000"/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246525" y="4876801"/>
              <a:ext cx="381866" cy="38099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rgbClr val="004080"/>
                </a:buClr>
                <a:buSzPct val="65000"/>
                <a:buFont typeface="Wingdings" pitchFamily="2" charset="2"/>
                <a:buChar char="§"/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314334" y="4876801"/>
              <a:ext cx="381866" cy="380999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rgbClr val="004080"/>
                </a:buClr>
                <a:buSzPct val="65000"/>
                <a:buFont typeface="Wingdings" pitchFamily="2" charset="2"/>
                <a:buChar char="§"/>
                <a:defRPr/>
              </a:pPr>
              <a:endParaRPr lang="en-US"/>
            </a:p>
          </p:txBody>
        </p:sp>
        <p:cxnSp>
          <p:nvCxnSpPr>
            <p:cNvPr id="27" name="Straight Connector 26"/>
            <p:cNvCxnSpPr>
              <a:stCxn id="12" idx="4"/>
              <a:endCxn id="13" idx="0"/>
            </p:cNvCxnSpPr>
            <p:nvPr/>
          </p:nvCxnSpPr>
          <p:spPr>
            <a:xfrm rot="5400000">
              <a:off x="3047856" y="1179706"/>
              <a:ext cx="457200" cy="2060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3" idx="4"/>
              <a:endCxn id="15" idx="7"/>
            </p:cNvCxnSpPr>
            <p:nvPr/>
          </p:nvCxnSpPr>
          <p:spPr>
            <a:xfrm rot="5400000">
              <a:off x="1296575" y="2838093"/>
              <a:ext cx="968477" cy="9310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5" idx="4"/>
              <a:endCxn id="19" idx="7"/>
            </p:cNvCxnSpPr>
            <p:nvPr/>
          </p:nvCxnSpPr>
          <p:spPr>
            <a:xfrm rot="5400000">
              <a:off x="459362" y="4209332"/>
              <a:ext cx="816077" cy="6270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5" idx="4"/>
              <a:endCxn id="20" idx="0"/>
            </p:cNvCxnSpPr>
            <p:nvPr/>
          </p:nvCxnSpPr>
          <p:spPr>
            <a:xfrm rot="16200000" flipH="1">
              <a:off x="990841" y="4304868"/>
              <a:ext cx="762000" cy="3818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3" idx="4"/>
              <a:endCxn id="16" idx="0"/>
            </p:cNvCxnSpPr>
            <p:nvPr/>
          </p:nvCxnSpPr>
          <p:spPr>
            <a:xfrm rot="16200000" flipH="1">
              <a:off x="2323066" y="2742695"/>
              <a:ext cx="914400" cy="10678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6" idx="4"/>
              <a:endCxn id="21" idx="0"/>
            </p:cNvCxnSpPr>
            <p:nvPr/>
          </p:nvCxnSpPr>
          <p:spPr>
            <a:xfrm rot="5400000">
              <a:off x="2552484" y="4115113"/>
              <a:ext cx="762000" cy="7613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6" idx="4"/>
              <a:endCxn id="22" idx="0"/>
            </p:cNvCxnSpPr>
            <p:nvPr/>
          </p:nvCxnSpPr>
          <p:spPr>
            <a:xfrm rot="16200000" flipH="1">
              <a:off x="3161820" y="4267153"/>
              <a:ext cx="762000" cy="4572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2" idx="4"/>
              <a:endCxn id="14" idx="0"/>
            </p:cNvCxnSpPr>
            <p:nvPr/>
          </p:nvCxnSpPr>
          <p:spPr>
            <a:xfrm rot="16200000" flipH="1">
              <a:off x="4914756" y="1372996"/>
              <a:ext cx="457200" cy="16736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4" idx="4"/>
              <a:endCxn id="17" idx="0"/>
            </p:cNvCxnSpPr>
            <p:nvPr/>
          </p:nvCxnSpPr>
          <p:spPr>
            <a:xfrm rot="5400000">
              <a:off x="5181168" y="2934806"/>
              <a:ext cx="914400" cy="683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4" idx="4"/>
              <a:endCxn id="18" idx="0"/>
            </p:cNvCxnSpPr>
            <p:nvPr/>
          </p:nvCxnSpPr>
          <p:spPr>
            <a:xfrm rot="16200000" flipH="1">
              <a:off x="5981436" y="2818125"/>
              <a:ext cx="914400" cy="9169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7" idx="4"/>
              <a:endCxn id="23" idx="0"/>
            </p:cNvCxnSpPr>
            <p:nvPr/>
          </p:nvCxnSpPr>
          <p:spPr>
            <a:xfrm rot="5400000">
              <a:off x="4648031" y="4228260"/>
              <a:ext cx="762000" cy="5350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7" idx="4"/>
              <a:endCxn id="24" idx="0"/>
            </p:cNvCxnSpPr>
            <p:nvPr/>
          </p:nvCxnSpPr>
          <p:spPr>
            <a:xfrm rot="16200000" flipH="1">
              <a:off x="5143043" y="4268332"/>
              <a:ext cx="762000" cy="4549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8" idx="4"/>
              <a:endCxn id="25" idx="0"/>
            </p:cNvCxnSpPr>
            <p:nvPr/>
          </p:nvCxnSpPr>
          <p:spPr>
            <a:xfrm rot="5400000">
              <a:off x="6287463" y="4267153"/>
              <a:ext cx="762000" cy="4572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8" idx="4"/>
              <a:endCxn id="26" idx="0"/>
            </p:cNvCxnSpPr>
            <p:nvPr/>
          </p:nvCxnSpPr>
          <p:spPr>
            <a:xfrm rot="16200000" flipH="1">
              <a:off x="6820189" y="4191722"/>
              <a:ext cx="762000" cy="6081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02"/>
          <p:cNvGrpSpPr>
            <a:grpSpLocks/>
          </p:cNvGrpSpPr>
          <p:nvPr/>
        </p:nvGrpSpPr>
        <p:grpSpPr bwMode="auto">
          <a:xfrm>
            <a:off x="6932613" y="1600200"/>
            <a:ext cx="1527175" cy="2074863"/>
            <a:chOff x="6880699" y="2000250"/>
            <a:chExt cx="1754222" cy="2593778"/>
          </a:xfrm>
        </p:grpSpPr>
        <p:sp>
          <p:nvSpPr>
            <p:cNvPr id="13323" name="TextBox 104"/>
            <p:cNvSpPr txBox="1">
              <a:spLocks noChangeArrowheads="1"/>
            </p:cNvSpPr>
            <p:nvPr/>
          </p:nvSpPr>
          <p:spPr bwMode="auto">
            <a:xfrm>
              <a:off x="6880699" y="2000250"/>
              <a:ext cx="1752600" cy="307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spcAft>
                  <a:spcPct val="50000"/>
                </a:spcAft>
                <a:buClr>
                  <a:srgbClr val="004080"/>
                </a:buClr>
                <a:buSzPct val="65000"/>
                <a:buFont typeface="Wingdings" pitchFamily="2" charset="2"/>
                <a:buNone/>
              </a:pPr>
              <a:r>
                <a:rPr lang="en-US" sz="1400"/>
                <a:t>0 Discrepancies</a:t>
              </a:r>
            </a:p>
          </p:txBody>
        </p:sp>
        <p:sp>
          <p:nvSpPr>
            <p:cNvPr id="13324" name="TextBox 106"/>
            <p:cNvSpPr txBox="1">
              <a:spLocks noChangeArrowheads="1"/>
            </p:cNvSpPr>
            <p:nvPr/>
          </p:nvSpPr>
          <p:spPr bwMode="auto">
            <a:xfrm>
              <a:off x="6880699" y="2762250"/>
              <a:ext cx="1752600" cy="307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spcAft>
                  <a:spcPct val="50000"/>
                </a:spcAft>
                <a:buClr>
                  <a:srgbClr val="004080"/>
                </a:buClr>
                <a:buSzPct val="65000"/>
                <a:buFont typeface="Wingdings" pitchFamily="2" charset="2"/>
                <a:buNone/>
              </a:pPr>
              <a:r>
                <a:rPr lang="en-US" sz="1400"/>
                <a:t>1 Discrepancy</a:t>
              </a:r>
            </a:p>
          </p:txBody>
        </p:sp>
        <p:sp>
          <p:nvSpPr>
            <p:cNvPr id="13325" name="TextBox 108"/>
            <p:cNvSpPr txBox="1">
              <a:spLocks noChangeArrowheads="1"/>
            </p:cNvSpPr>
            <p:nvPr/>
          </p:nvSpPr>
          <p:spPr bwMode="auto">
            <a:xfrm>
              <a:off x="6880700" y="3524250"/>
              <a:ext cx="1752600" cy="307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spcAft>
                  <a:spcPct val="50000"/>
                </a:spcAft>
                <a:buClr>
                  <a:srgbClr val="004080"/>
                </a:buClr>
                <a:buSzPct val="65000"/>
                <a:buFont typeface="Wingdings" pitchFamily="2" charset="2"/>
                <a:buNone/>
              </a:pPr>
              <a:r>
                <a:rPr lang="en-US" sz="1400"/>
                <a:t>2 Discrepancies</a:t>
              </a:r>
            </a:p>
          </p:txBody>
        </p:sp>
        <p:sp>
          <p:nvSpPr>
            <p:cNvPr id="13326" name="TextBox 110"/>
            <p:cNvSpPr txBox="1">
              <a:spLocks noChangeArrowheads="1"/>
            </p:cNvSpPr>
            <p:nvPr/>
          </p:nvSpPr>
          <p:spPr bwMode="auto">
            <a:xfrm>
              <a:off x="6882321" y="4286250"/>
              <a:ext cx="1752600" cy="307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spcAft>
                  <a:spcPct val="50000"/>
                </a:spcAft>
                <a:buClr>
                  <a:srgbClr val="004080"/>
                </a:buClr>
                <a:buSzPct val="65000"/>
                <a:buFont typeface="Wingdings" pitchFamily="2" charset="2"/>
                <a:buNone/>
              </a:pPr>
              <a:r>
                <a:rPr lang="en-US" sz="1400"/>
                <a:t>3 Discrepancies</a:t>
              </a:r>
            </a:p>
          </p:txBody>
        </p:sp>
      </p:grpSp>
      <p:sp>
        <p:nvSpPr>
          <p:cNvPr id="13318" name="TextBox 49"/>
          <p:cNvSpPr txBox="1">
            <a:spLocks noChangeArrowheads="1"/>
          </p:cNvSpPr>
          <p:nvPr/>
        </p:nvSpPr>
        <p:spPr bwMode="auto">
          <a:xfrm>
            <a:off x="838200" y="4016375"/>
            <a:ext cx="7696200" cy="25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8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r>
              <a:rPr lang="en-US" dirty="0"/>
              <a:t>  </a:t>
            </a:r>
            <a:r>
              <a:rPr lang="en-US" sz="1800" dirty="0"/>
              <a:t>Explore expansion solutions according to a </a:t>
            </a:r>
            <a:r>
              <a:rPr lang="en-US" sz="1800" dirty="0">
                <a:solidFill>
                  <a:srgbClr val="0000FF"/>
                </a:solidFill>
              </a:rPr>
              <a:t>construction</a:t>
            </a:r>
            <a:r>
              <a:rPr lang="en-US" sz="1800" dirty="0"/>
              <a:t> heuristic</a:t>
            </a:r>
          </a:p>
          <a:p>
            <a:pPr lvl="1">
              <a:lnSpc>
                <a:spcPts val="8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r>
              <a:rPr lang="en-US" sz="1800" dirty="0"/>
              <a:t> Up to </a:t>
            </a:r>
            <a:r>
              <a:rPr lang="el-GR" sz="1800" dirty="0"/>
              <a:t>δ</a:t>
            </a:r>
            <a:r>
              <a:rPr lang="en-US" sz="1800" dirty="0"/>
              <a:t> discrepancies of the heuristic</a:t>
            </a:r>
          </a:p>
          <a:p>
            <a:pPr>
              <a:lnSpc>
                <a:spcPts val="8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r>
              <a:rPr lang="en-US" sz="1800" dirty="0"/>
              <a:t>  Explore solutions near the heuristic </a:t>
            </a:r>
          </a:p>
          <a:p>
            <a:pPr>
              <a:lnSpc>
                <a:spcPts val="8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r>
              <a:rPr lang="en-US" sz="1800" dirty="0"/>
              <a:t>  Generalizes many existing TNEP </a:t>
            </a:r>
            <a:r>
              <a:rPr lang="en-US" sz="1800" dirty="0" smtClean="0"/>
              <a:t>heuristics</a:t>
            </a:r>
            <a:endParaRPr lang="en-US" sz="1800" dirty="0"/>
          </a:p>
          <a:p>
            <a:pPr>
              <a:lnSpc>
                <a:spcPts val="8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r>
              <a:rPr lang="en-US" sz="1800" dirty="0"/>
              <a:t>  </a:t>
            </a:r>
            <a:r>
              <a:rPr lang="en-US" sz="1800" dirty="0" smtClean="0"/>
              <a:t>Similar to Limited Discrepancy Search (Harvey and Ginsberg 95)</a:t>
            </a:r>
          </a:p>
          <a:p>
            <a:pPr>
              <a:lnSpc>
                <a:spcPts val="8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r>
              <a:rPr lang="en-US" sz="1800" dirty="0" smtClean="0"/>
              <a:t>  </a:t>
            </a:r>
            <a:r>
              <a:rPr lang="en-US" sz="1800" dirty="0" smtClean="0">
                <a:solidFill>
                  <a:srgbClr val="0033CC"/>
                </a:solidFill>
              </a:rPr>
              <a:t>Simulation flow behavior influences branching decisions</a:t>
            </a:r>
            <a:endParaRPr lang="en-US" sz="1800" dirty="0" smtClean="0"/>
          </a:p>
          <a:p>
            <a:pPr lvl="1">
              <a:lnSpc>
                <a:spcPts val="8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</a:pPr>
            <a:endParaRPr lang="en-US" dirty="0"/>
          </a:p>
        </p:txBody>
      </p:sp>
      <p:sp>
        <p:nvSpPr>
          <p:cNvPr id="51" name="Oval 50"/>
          <p:cNvSpPr/>
          <p:nvPr/>
        </p:nvSpPr>
        <p:spPr bwMode="auto">
          <a:xfrm>
            <a:off x="6477000" y="3429000"/>
            <a:ext cx="257175" cy="2460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 bwMode="auto">
          <a:xfrm>
            <a:off x="6477000" y="2819400"/>
            <a:ext cx="257175" cy="2460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 bwMode="auto">
          <a:xfrm>
            <a:off x="6477000" y="2217738"/>
            <a:ext cx="257175" cy="2460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 bwMode="auto">
          <a:xfrm>
            <a:off x="6448425" y="1600200"/>
            <a:ext cx="257175" cy="246063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/>
            </a:pPr>
            <a:endParaRPr lang="en-US"/>
          </a:p>
        </p:txBody>
      </p:sp>
      <p:sp>
        <p:nvSpPr>
          <p:cNvPr id="45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Design </a:t>
            </a:r>
            <a:r>
              <a:rPr lang="en-US" dirty="0" smtClean="0">
                <a:solidFill>
                  <a:schemeClr val="bg1"/>
                </a:solidFill>
              </a:rPr>
              <a:t>(Simulation Optimization)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43900" cy="1600200"/>
          </a:xfrm>
        </p:spPr>
        <p:txBody>
          <a:bodyPr/>
          <a:lstStyle/>
          <a:p>
            <a:r>
              <a:rPr lang="en-US" sz="2000" dirty="0" smtClean="0"/>
              <a:t>Grew Loads and Generation of IEEE RTS-79 by 200-300%</a:t>
            </a:r>
          </a:p>
          <a:p>
            <a:r>
              <a:rPr lang="en-US" sz="2000" dirty="0" smtClean="0"/>
              <a:t>24 buses, 41 transmission corridors</a:t>
            </a:r>
          </a:p>
          <a:p>
            <a:r>
              <a:rPr lang="en-US" sz="2000" dirty="0" smtClean="0"/>
              <a:t>Test the hypothesis that it is easy and cost efficient to modify a DC-based expansion plan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Slide </a:t>
            </a:r>
            <a:fld id="{8C09365B-3435-4670-A09F-8346C51238E6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3124200"/>
          <a:ext cx="7239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Problem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Generation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Line Overloads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Overload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8550 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450.47 MVA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8550 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Divergent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Divergent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8550 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346.37 MVA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8550 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403.37 MVA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8550 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510.40 MVA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8550 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177.47 MVA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27" name="TextBox 6"/>
          <p:cNvSpPr txBox="1">
            <a:spLocks noChangeArrowheads="1"/>
          </p:cNvSpPr>
          <p:nvPr/>
        </p:nvSpPr>
        <p:spPr bwMode="auto">
          <a:xfrm>
            <a:off x="152400" y="3957638"/>
            <a:ext cx="99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1200"/>
              <a:t>Romero et al. 2005</a:t>
            </a:r>
          </a:p>
        </p:txBody>
      </p:sp>
      <p:sp>
        <p:nvSpPr>
          <p:cNvPr id="20528" name="TextBox 7"/>
          <p:cNvSpPr txBox="1">
            <a:spLocks noChangeArrowheads="1"/>
          </p:cNvSpPr>
          <p:nvPr/>
        </p:nvSpPr>
        <p:spPr bwMode="auto">
          <a:xfrm>
            <a:off x="152400" y="5100638"/>
            <a:ext cx="99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1200"/>
              <a:t>Feng and Hill 2003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Design </a:t>
            </a:r>
            <a:r>
              <a:rPr lang="en-US" dirty="0" smtClean="0">
                <a:solidFill>
                  <a:schemeClr val="bg1"/>
                </a:solidFill>
              </a:rPr>
              <a:t>(Simulation Optimization)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43900" cy="1600200"/>
          </a:xfrm>
        </p:spPr>
        <p:txBody>
          <a:bodyPr/>
          <a:lstStyle/>
          <a:p>
            <a:r>
              <a:rPr lang="en-US" sz="2000" dirty="0" smtClean="0"/>
              <a:t>Grew Loads and Generation of IEEE RTS-79 by 200-300%</a:t>
            </a:r>
          </a:p>
          <a:p>
            <a:r>
              <a:rPr lang="en-US" sz="2000" dirty="0" smtClean="0"/>
              <a:t>24 buses, 41 transmission corridors</a:t>
            </a:r>
          </a:p>
          <a:p>
            <a:r>
              <a:rPr lang="en-US" sz="2000" dirty="0" smtClean="0"/>
              <a:t>Test the hypothesis that it is easy and cost efficient to modify a DC-based expansion plan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Slide </a:t>
            </a:r>
            <a:fld id="{05609953-B1FB-44E0-8C75-27EA4C7F4C28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3124200"/>
          <a:ext cx="7239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Problem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438K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1072K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1499K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1422K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1517K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218K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631K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1356K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1141K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784K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913K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1491K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1908K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1460K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451K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786K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1510K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1842K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2078K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292K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1729K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1308K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988K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1097K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376K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867K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1213K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1833K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1325K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67" name="TextBox 6"/>
          <p:cNvSpPr txBox="1">
            <a:spLocks noChangeArrowheads="1"/>
          </p:cNvSpPr>
          <p:nvPr/>
        </p:nvSpPr>
        <p:spPr bwMode="auto">
          <a:xfrm>
            <a:off x="152400" y="35814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1200"/>
              <a:t>Romero et al. 2005</a:t>
            </a:r>
          </a:p>
        </p:txBody>
      </p:sp>
      <p:sp>
        <p:nvSpPr>
          <p:cNvPr id="21568" name="TextBox 7"/>
          <p:cNvSpPr txBox="1">
            <a:spLocks noChangeArrowheads="1"/>
          </p:cNvSpPr>
          <p:nvPr/>
        </p:nvSpPr>
        <p:spPr bwMode="auto">
          <a:xfrm>
            <a:off x="152400" y="4795838"/>
            <a:ext cx="99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1200"/>
              <a:t>Feng and Hill 2003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Design </a:t>
            </a:r>
            <a:r>
              <a:rPr lang="en-US" dirty="0" smtClean="0">
                <a:solidFill>
                  <a:schemeClr val="bg1"/>
                </a:solidFill>
              </a:rPr>
              <a:t>(Simulation Optimization)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A5DAF7F-BA26-4898-A98F-C02D429CFBF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11" descr="grid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371601"/>
            <a:ext cx="404556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2743200" cy="4114800"/>
          </a:xfrm>
        </p:spPr>
        <p:txBody>
          <a:bodyPr/>
          <a:lstStyle/>
          <a:p>
            <a:r>
              <a:rPr lang="en-US" sz="1600" dirty="0" smtClean="0"/>
              <a:t>Department of Energy generation and demand predictions for 2030.</a:t>
            </a:r>
          </a:p>
          <a:p>
            <a:r>
              <a:rPr lang="en-US" sz="1600" dirty="0" smtClean="0"/>
              <a:t>&gt; 2200 transmission corridors over capacity</a:t>
            </a:r>
          </a:p>
          <a:p>
            <a:r>
              <a:rPr lang="en-US" sz="1600" dirty="0" smtClean="0"/>
              <a:t>&gt; 3300 new power lines in existing and new corridors required to resolve problems (cost of 10.5 billion)</a:t>
            </a:r>
          </a:p>
        </p:txBody>
      </p:sp>
      <p:pic>
        <p:nvPicPr>
          <p:cNvPr id="7" name="Picture 7" descr="addition tab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953000"/>
            <a:ext cx="6950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Design </a:t>
            </a:r>
            <a:r>
              <a:rPr lang="en-US" dirty="0" smtClean="0">
                <a:solidFill>
                  <a:schemeClr val="bg1"/>
                </a:solidFill>
              </a:rPr>
              <a:t>(Simulation Optimization)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A5DAF7F-BA26-4898-A98F-C02D429CFBF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Design </a:t>
            </a:r>
            <a:r>
              <a:rPr lang="en-US" dirty="0" smtClean="0">
                <a:solidFill>
                  <a:schemeClr val="bg1"/>
                </a:solidFill>
              </a:rPr>
              <a:t>(Simulation Optimization)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01" y="1405608"/>
            <a:ext cx="2728084" cy="238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9332" y="1428279"/>
            <a:ext cx="2702020" cy="236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4064" y="1428278"/>
            <a:ext cx="2694618" cy="235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8748" y="3858332"/>
            <a:ext cx="2765870" cy="242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9025" y="3907927"/>
            <a:ext cx="2760202" cy="241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81378" y="3861640"/>
            <a:ext cx="2775316" cy="242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Design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Majorization</a:t>
            </a:r>
            <a:r>
              <a:rPr lang="en-US" dirty="0" smtClean="0">
                <a:solidFill>
                  <a:schemeClr val="bg1"/>
                </a:solidFill>
              </a:rPr>
              <a:t>-Minimization)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17028"/>
            <a:ext cx="7162800" cy="414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3516" y="5809384"/>
            <a:ext cx="38290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76178" y="1320799"/>
            <a:ext cx="67951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u="sng" dirty="0" smtClean="0"/>
              <a:t>A </a:t>
            </a:r>
            <a:r>
              <a:rPr lang="en-US" sz="2400" i="1" u="sng" dirty="0" err="1" smtClean="0"/>
              <a:t>Majorization</a:t>
            </a:r>
            <a:r>
              <a:rPr lang="en-US" sz="2400" i="1" u="sng" dirty="0" smtClean="0"/>
              <a:t>-Minimization Approach to Design </a:t>
            </a:r>
          </a:p>
          <a:p>
            <a:pPr algn="ctr"/>
            <a:r>
              <a:rPr lang="en-US" sz="2400" i="1" u="sng" dirty="0" smtClean="0"/>
              <a:t>of Power Transmission Networks</a:t>
            </a:r>
            <a:endParaRPr lang="en-US" sz="24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Design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Majorization</a:t>
            </a:r>
            <a:r>
              <a:rPr lang="en-US" dirty="0" smtClean="0">
                <a:solidFill>
                  <a:schemeClr val="bg1"/>
                </a:solidFill>
              </a:rPr>
              <a:t>-Minimization)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2003"/>
            <a:ext cx="9144000" cy="556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Design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Majorization</a:t>
            </a:r>
            <a:r>
              <a:rPr lang="en-US" dirty="0" smtClean="0">
                <a:solidFill>
                  <a:schemeClr val="bg1"/>
                </a:solidFill>
              </a:rPr>
              <a:t>-Minimization)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11502"/>
            <a:ext cx="9143999" cy="554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Design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Majorization</a:t>
            </a:r>
            <a:r>
              <a:rPr lang="en-US" dirty="0" smtClean="0">
                <a:solidFill>
                  <a:schemeClr val="bg1"/>
                </a:solidFill>
              </a:rPr>
              <a:t>-Minimization)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332"/>
            <a:ext cx="3860800" cy="29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679" y="1306282"/>
            <a:ext cx="3743321" cy="290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2228" y="4139746"/>
            <a:ext cx="3614058" cy="27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633029" y="4557487"/>
            <a:ext cx="2589170" cy="10772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Imposing </a:t>
            </a:r>
            <a:r>
              <a:rPr lang="en-US" sz="1600" dirty="0" err="1" smtClean="0"/>
              <a:t>sparsity</a:t>
            </a:r>
            <a:r>
              <a:rPr lang="en-US" sz="1600" dirty="0" smtClean="0"/>
              <a:t> +++</a:t>
            </a:r>
          </a:p>
          <a:p>
            <a:r>
              <a:rPr lang="en-US" sz="1600" dirty="0" err="1" smtClean="0"/>
              <a:t>Majorization</a:t>
            </a:r>
            <a:r>
              <a:rPr lang="en-US" sz="1600" dirty="0" smtClean="0"/>
              <a:t>-minimization</a:t>
            </a:r>
          </a:p>
          <a:p>
            <a:r>
              <a:rPr lang="en-US" sz="1600" dirty="0" smtClean="0"/>
              <a:t>heuristics in the spirit of</a:t>
            </a:r>
          </a:p>
          <a:p>
            <a:r>
              <a:rPr lang="en-US" sz="1600" dirty="0" err="1" smtClean="0"/>
              <a:t>Candes</a:t>
            </a:r>
            <a:r>
              <a:rPr lang="en-US" sz="1600" dirty="0" smtClean="0"/>
              <a:t> &amp; Boyd ‘09</a:t>
            </a:r>
            <a:endParaRPr lang="en-US" sz="1600" dirty="0"/>
          </a:p>
        </p:txBody>
      </p:sp>
      <p:sp>
        <p:nvSpPr>
          <p:cNvPr id="9" name="Down Arrow 8"/>
          <p:cNvSpPr/>
          <p:nvPr/>
        </p:nvSpPr>
        <p:spPr bwMode="auto">
          <a:xfrm flipV="1">
            <a:off x="7431319" y="4180114"/>
            <a:ext cx="246743" cy="377371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32656" y="2407775"/>
            <a:ext cx="2010703" cy="9159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1" name="Down Arrow 10"/>
          <p:cNvSpPr/>
          <p:nvPr/>
        </p:nvSpPr>
        <p:spPr bwMode="auto">
          <a:xfrm rot="16200000" flipV="1">
            <a:off x="3469056" y="2683166"/>
            <a:ext cx="321149" cy="379491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175243"/>
            <a:ext cx="3008766" cy="50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20915" y="4601030"/>
            <a:ext cx="2255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Worth-case dissipation</a:t>
            </a:r>
          </a:p>
          <a:p>
            <a:r>
              <a:rPr lang="en-US" sz="1600" dirty="0" smtClean="0"/>
              <a:t>After removing k-lines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0" y="4601029"/>
            <a:ext cx="2931886" cy="11176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5400000" flipV="1">
            <a:off x="2989942" y="5428347"/>
            <a:ext cx="333834" cy="420910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Design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Majorization</a:t>
            </a:r>
            <a:r>
              <a:rPr lang="en-US" dirty="0" smtClean="0">
                <a:solidFill>
                  <a:schemeClr val="bg1"/>
                </a:solidFill>
              </a:rPr>
              <a:t>-Minimization)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286" y="1294494"/>
            <a:ext cx="8432799" cy="446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 idx="4294967295"/>
          </p:nvPr>
        </p:nvSpPr>
        <p:spPr>
          <a:xfrm>
            <a:off x="0" y="147638"/>
            <a:ext cx="8343900" cy="838200"/>
          </a:xfrm>
        </p:spPr>
        <p:txBody>
          <a:bodyPr/>
          <a:lstStyle/>
          <a:p>
            <a:r>
              <a:rPr lang="en-US" smtClean="0"/>
              <a:t>Optimization &amp; Control Theory for Smart Grids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90" y="1240980"/>
            <a:ext cx="1024511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So what? </a:t>
            </a:r>
            <a:r>
              <a:rPr lang="en-US" sz="3600" dirty="0" smtClean="0">
                <a:solidFill>
                  <a:srgbClr val="C00000"/>
                </a:solidFill>
              </a:rPr>
              <a:t>Impact.</a:t>
            </a:r>
          </a:p>
          <a:p>
            <a:r>
              <a:rPr lang="en-US" sz="3600" dirty="0" smtClean="0"/>
              <a:t>   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0070C0"/>
                </a:solidFill>
              </a:rPr>
              <a:t>savings:</a:t>
            </a:r>
            <a:r>
              <a:rPr lang="en-US" sz="2800" dirty="0" smtClean="0"/>
              <a:t> </a:t>
            </a:r>
            <a:r>
              <a:rPr lang="en-US" sz="2400" dirty="0" smtClean="0"/>
              <a:t>(a) </a:t>
            </a:r>
            <a:r>
              <a:rPr lang="en-US" sz="2800" dirty="0" smtClean="0">
                <a:solidFill>
                  <a:srgbClr val="00B050"/>
                </a:solidFill>
              </a:rPr>
              <a:t>30b$</a:t>
            </a:r>
            <a:r>
              <a:rPr lang="en-US" sz="2400" dirty="0" smtClean="0"/>
              <a:t> annually is the cost of power losses, </a:t>
            </a:r>
          </a:p>
          <a:p>
            <a:r>
              <a:rPr lang="en-US" sz="2400" dirty="0" smtClean="0"/>
              <a:t>                             10% efficiency improvement=&gt; </a:t>
            </a:r>
            <a:r>
              <a:rPr lang="en-US" sz="2800" dirty="0" smtClean="0">
                <a:solidFill>
                  <a:srgbClr val="00B050"/>
                </a:solidFill>
              </a:rPr>
              <a:t>3b$</a:t>
            </a:r>
            <a:r>
              <a:rPr lang="en-US" sz="2400" dirty="0" smtClean="0"/>
              <a:t> savings, </a:t>
            </a:r>
          </a:p>
          <a:p>
            <a:r>
              <a:rPr lang="en-US" sz="2800" dirty="0" smtClean="0"/>
              <a:t>                     </a:t>
            </a:r>
            <a:r>
              <a:rPr lang="en-US" sz="2400" dirty="0" smtClean="0"/>
              <a:t>(b) cost of 2003 blackout is </a:t>
            </a:r>
            <a:r>
              <a:rPr lang="en-US" sz="2800" dirty="0" smtClean="0">
                <a:solidFill>
                  <a:srgbClr val="00B050"/>
                </a:solidFill>
              </a:rPr>
              <a:t>7-10b$</a:t>
            </a:r>
            <a:r>
              <a:rPr lang="en-US" sz="2400" dirty="0" smtClean="0"/>
              <a:t>, </a:t>
            </a:r>
            <a:r>
              <a:rPr lang="en-US" sz="2800" dirty="0" smtClean="0">
                <a:solidFill>
                  <a:srgbClr val="00B050"/>
                </a:solidFill>
              </a:rPr>
              <a:t>80b$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is the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                              </a:t>
            </a:r>
            <a:r>
              <a:rPr lang="en-US" sz="2400" dirty="0" smtClean="0"/>
              <a:t>total cost of blackouts annually in US                              </a:t>
            </a:r>
          </a:p>
          <a:p>
            <a:r>
              <a:rPr lang="en-US" sz="2800" dirty="0" smtClean="0"/>
              <a:t>    - </a:t>
            </a:r>
            <a:r>
              <a:rPr lang="en-US" sz="2800" dirty="0" smtClean="0">
                <a:solidFill>
                  <a:srgbClr val="0070C0"/>
                </a:solidFill>
              </a:rPr>
              <a:t>further challenges </a:t>
            </a:r>
            <a:r>
              <a:rPr lang="en-US" sz="2400" dirty="0" smtClean="0"/>
              <a:t>(more vulnerable, cost of not </a:t>
            </a:r>
          </a:p>
          <a:p>
            <a:r>
              <a:rPr lang="en-US" sz="2400" dirty="0" smtClean="0"/>
              <a:t>                         doing planning, control, mitigation)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Grid is </a:t>
            </a:r>
            <a:r>
              <a:rPr lang="en-US" sz="3600" dirty="0" smtClean="0">
                <a:solidFill>
                  <a:srgbClr val="C00000"/>
                </a:solidFill>
              </a:rPr>
              <a:t>being redesigned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accent1"/>
                </a:solidFill>
              </a:rPr>
              <a:t>[stimulus]</a:t>
            </a:r>
          </a:p>
          <a:p>
            <a:r>
              <a:rPr lang="en-US" sz="3600" dirty="0" smtClean="0"/>
              <a:t>                               </a:t>
            </a:r>
            <a:r>
              <a:rPr lang="en-US" sz="3600" dirty="0" smtClean="0">
                <a:solidFill>
                  <a:srgbClr val="FF0000"/>
                </a:solidFill>
              </a:rPr>
              <a:t>The research is timely. </a:t>
            </a:r>
          </a:p>
          <a:p>
            <a:r>
              <a:rPr lang="en-US" sz="3600" dirty="0" smtClean="0"/>
              <a:t>         -</a:t>
            </a:r>
            <a:r>
              <a:rPr lang="en-US" sz="3600" dirty="0" smtClean="0">
                <a:solidFill>
                  <a:srgbClr val="00B050"/>
                </a:solidFill>
              </a:rPr>
              <a:t>2T$</a:t>
            </a:r>
            <a:r>
              <a:rPr lang="en-US" sz="3600" dirty="0" smtClean="0"/>
              <a:t> in 20 years (at least)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23017B-E72F-4119-9B85-E6D269F6CB95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3" name="Group 4"/>
          <p:cNvGrpSpPr/>
          <p:nvPr/>
        </p:nvGrpSpPr>
        <p:grpSpPr>
          <a:xfrm>
            <a:off x="304800" y="1143000"/>
            <a:ext cx="4038600" cy="2590800"/>
            <a:chOff x="1066800" y="2362200"/>
            <a:chExt cx="7620000" cy="4124325"/>
          </a:xfrm>
        </p:grpSpPr>
        <p:pic>
          <p:nvPicPr>
            <p:cNvPr id="6" name="Picture 5" descr="smartgrid_454570a-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00" y="2362200"/>
              <a:ext cx="7620000" cy="41243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66800" y="5970984"/>
              <a:ext cx="2012830" cy="342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800" dirty="0" smtClean="0"/>
                <a:t>Urbanecoist.com</a:t>
              </a:r>
              <a:endParaRPr lang="en-US" sz="800" dirty="0"/>
            </a:p>
          </p:txBody>
        </p:sp>
      </p:grpSp>
      <p:sp>
        <p:nvSpPr>
          <p:cNvPr id="9" name="Freeform 8"/>
          <p:cNvSpPr/>
          <p:nvPr/>
        </p:nvSpPr>
        <p:spPr bwMode="auto">
          <a:xfrm>
            <a:off x="4928135" y="1767840"/>
            <a:ext cx="3766686" cy="632060"/>
          </a:xfrm>
          <a:custGeom>
            <a:avLst/>
            <a:gdLst>
              <a:gd name="connsiteX0" fmla="*/ 0 w 3766686"/>
              <a:gd name="connsiteY0" fmla="*/ 22459 h 632060"/>
              <a:gd name="connsiteX1" fmla="*/ 67377 w 3766686"/>
              <a:gd name="connsiteY1" fmla="*/ 41709 h 632060"/>
              <a:gd name="connsiteX2" fmla="*/ 115503 w 3766686"/>
              <a:gd name="connsiteY2" fmla="*/ 70585 h 632060"/>
              <a:gd name="connsiteX3" fmla="*/ 173254 w 3766686"/>
              <a:gd name="connsiteY3" fmla="*/ 109086 h 632060"/>
              <a:gd name="connsiteX4" fmla="*/ 211756 w 3766686"/>
              <a:gd name="connsiteY4" fmla="*/ 157213 h 632060"/>
              <a:gd name="connsiteX5" fmla="*/ 365760 w 3766686"/>
              <a:gd name="connsiteY5" fmla="*/ 157213 h 632060"/>
              <a:gd name="connsiteX6" fmla="*/ 490888 w 3766686"/>
              <a:gd name="connsiteY6" fmla="*/ 118712 h 632060"/>
              <a:gd name="connsiteX7" fmla="*/ 625642 w 3766686"/>
              <a:gd name="connsiteY7" fmla="*/ 118712 h 632060"/>
              <a:gd name="connsiteX8" fmla="*/ 750770 w 3766686"/>
              <a:gd name="connsiteY8" fmla="*/ 128337 h 632060"/>
              <a:gd name="connsiteX9" fmla="*/ 1029903 w 3766686"/>
              <a:gd name="connsiteY9" fmla="*/ 109086 h 632060"/>
              <a:gd name="connsiteX10" fmla="*/ 1087654 w 3766686"/>
              <a:gd name="connsiteY10" fmla="*/ 89836 h 632060"/>
              <a:gd name="connsiteX11" fmla="*/ 1203158 w 3766686"/>
              <a:gd name="connsiteY11" fmla="*/ 234215 h 632060"/>
              <a:gd name="connsiteX12" fmla="*/ 1232033 w 3766686"/>
              <a:gd name="connsiteY12" fmla="*/ 359343 h 632060"/>
              <a:gd name="connsiteX13" fmla="*/ 1309036 w 3766686"/>
              <a:gd name="connsiteY13" fmla="*/ 89836 h 632060"/>
              <a:gd name="connsiteX14" fmla="*/ 1434164 w 3766686"/>
              <a:gd name="connsiteY14" fmla="*/ 89836 h 632060"/>
              <a:gd name="connsiteX15" fmla="*/ 1491916 w 3766686"/>
              <a:gd name="connsiteY15" fmla="*/ 99461 h 632060"/>
              <a:gd name="connsiteX16" fmla="*/ 1588168 w 3766686"/>
              <a:gd name="connsiteY16" fmla="*/ 99461 h 632060"/>
              <a:gd name="connsiteX17" fmla="*/ 1588168 w 3766686"/>
              <a:gd name="connsiteY17" fmla="*/ 118712 h 632060"/>
              <a:gd name="connsiteX18" fmla="*/ 1607419 w 3766686"/>
              <a:gd name="connsiteY18" fmla="*/ 195714 h 632060"/>
              <a:gd name="connsiteX19" fmla="*/ 1684421 w 3766686"/>
              <a:gd name="connsiteY19" fmla="*/ 243840 h 632060"/>
              <a:gd name="connsiteX20" fmla="*/ 1896177 w 3766686"/>
              <a:gd name="connsiteY20" fmla="*/ 628851 h 632060"/>
              <a:gd name="connsiteX21" fmla="*/ 2002054 w 3766686"/>
              <a:gd name="connsiteY21" fmla="*/ 224589 h 632060"/>
              <a:gd name="connsiteX22" fmla="*/ 2136808 w 3766686"/>
              <a:gd name="connsiteY22" fmla="*/ 195714 h 632060"/>
              <a:gd name="connsiteX23" fmla="*/ 2233061 w 3766686"/>
              <a:gd name="connsiteY23" fmla="*/ 89836 h 632060"/>
              <a:gd name="connsiteX24" fmla="*/ 2666198 w 3766686"/>
              <a:gd name="connsiteY24" fmla="*/ 118712 h 632060"/>
              <a:gd name="connsiteX25" fmla="*/ 2877953 w 3766686"/>
              <a:gd name="connsiteY25" fmla="*/ 60960 h 632060"/>
              <a:gd name="connsiteX26" fmla="*/ 3099334 w 3766686"/>
              <a:gd name="connsiteY26" fmla="*/ 465221 h 632060"/>
              <a:gd name="connsiteX27" fmla="*/ 3282214 w 3766686"/>
              <a:gd name="connsiteY27" fmla="*/ 137962 h 632060"/>
              <a:gd name="connsiteX28" fmla="*/ 3542097 w 3766686"/>
              <a:gd name="connsiteY28" fmla="*/ 80211 h 632060"/>
              <a:gd name="connsiteX29" fmla="*/ 3734602 w 3766686"/>
              <a:gd name="connsiteY29" fmla="*/ 12834 h 632060"/>
              <a:gd name="connsiteX30" fmla="*/ 3734602 w 3766686"/>
              <a:gd name="connsiteY30" fmla="*/ 3208 h 63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766686" h="632060">
                <a:moveTo>
                  <a:pt x="0" y="22459"/>
                </a:moveTo>
                <a:cubicBezTo>
                  <a:pt x="24063" y="28073"/>
                  <a:pt x="48127" y="33688"/>
                  <a:pt x="67377" y="41709"/>
                </a:cubicBezTo>
                <a:cubicBezTo>
                  <a:pt x="86627" y="49730"/>
                  <a:pt x="97857" y="59356"/>
                  <a:pt x="115503" y="70585"/>
                </a:cubicBezTo>
                <a:cubicBezTo>
                  <a:pt x="133149" y="81814"/>
                  <a:pt x="157212" y="94648"/>
                  <a:pt x="173254" y="109086"/>
                </a:cubicBezTo>
                <a:cubicBezTo>
                  <a:pt x="189296" y="123524"/>
                  <a:pt x="179672" y="149192"/>
                  <a:pt x="211756" y="157213"/>
                </a:cubicBezTo>
                <a:cubicBezTo>
                  <a:pt x="243840" y="165234"/>
                  <a:pt x="319238" y="163630"/>
                  <a:pt x="365760" y="157213"/>
                </a:cubicBezTo>
                <a:cubicBezTo>
                  <a:pt x="412282" y="150796"/>
                  <a:pt x="447574" y="125129"/>
                  <a:pt x="490888" y="118712"/>
                </a:cubicBezTo>
                <a:cubicBezTo>
                  <a:pt x="534202" y="112295"/>
                  <a:pt x="582328" y="117108"/>
                  <a:pt x="625642" y="118712"/>
                </a:cubicBezTo>
                <a:cubicBezTo>
                  <a:pt x="668956" y="120316"/>
                  <a:pt x="683393" y="129941"/>
                  <a:pt x="750770" y="128337"/>
                </a:cubicBezTo>
                <a:cubicBezTo>
                  <a:pt x="818147" y="126733"/>
                  <a:pt x="973756" y="115503"/>
                  <a:pt x="1029903" y="109086"/>
                </a:cubicBezTo>
                <a:cubicBezTo>
                  <a:pt x="1086050" y="102669"/>
                  <a:pt x="1058778" y="68981"/>
                  <a:pt x="1087654" y="89836"/>
                </a:cubicBezTo>
                <a:cubicBezTo>
                  <a:pt x="1116530" y="110691"/>
                  <a:pt x="1179095" y="189297"/>
                  <a:pt x="1203158" y="234215"/>
                </a:cubicBezTo>
                <a:cubicBezTo>
                  <a:pt x="1227221" y="279133"/>
                  <a:pt x="1214387" y="383406"/>
                  <a:pt x="1232033" y="359343"/>
                </a:cubicBezTo>
                <a:cubicBezTo>
                  <a:pt x="1249679" y="335280"/>
                  <a:pt x="1275348" y="134754"/>
                  <a:pt x="1309036" y="89836"/>
                </a:cubicBezTo>
                <a:cubicBezTo>
                  <a:pt x="1342724" y="44918"/>
                  <a:pt x="1403684" y="88232"/>
                  <a:pt x="1434164" y="89836"/>
                </a:cubicBezTo>
                <a:cubicBezTo>
                  <a:pt x="1464644" y="91440"/>
                  <a:pt x="1466249" y="97857"/>
                  <a:pt x="1491916" y="99461"/>
                </a:cubicBezTo>
                <a:cubicBezTo>
                  <a:pt x="1517583" y="101065"/>
                  <a:pt x="1572126" y="96253"/>
                  <a:pt x="1588168" y="99461"/>
                </a:cubicBezTo>
                <a:cubicBezTo>
                  <a:pt x="1604210" y="102669"/>
                  <a:pt x="1584960" y="102670"/>
                  <a:pt x="1588168" y="118712"/>
                </a:cubicBezTo>
                <a:cubicBezTo>
                  <a:pt x="1591376" y="134754"/>
                  <a:pt x="1591377" y="174859"/>
                  <a:pt x="1607419" y="195714"/>
                </a:cubicBezTo>
                <a:cubicBezTo>
                  <a:pt x="1623461" y="216569"/>
                  <a:pt x="1636295" y="171651"/>
                  <a:pt x="1684421" y="243840"/>
                </a:cubicBezTo>
                <a:cubicBezTo>
                  <a:pt x="1732547" y="316030"/>
                  <a:pt x="1843238" y="632060"/>
                  <a:pt x="1896177" y="628851"/>
                </a:cubicBezTo>
                <a:cubicBezTo>
                  <a:pt x="1949116" y="625643"/>
                  <a:pt x="1961949" y="296779"/>
                  <a:pt x="2002054" y="224589"/>
                </a:cubicBezTo>
                <a:cubicBezTo>
                  <a:pt x="2042159" y="152399"/>
                  <a:pt x="2098307" y="218173"/>
                  <a:pt x="2136808" y="195714"/>
                </a:cubicBezTo>
                <a:cubicBezTo>
                  <a:pt x="2175309" y="173255"/>
                  <a:pt x="2144829" y="102670"/>
                  <a:pt x="2233061" y="89836"/>
                </a:cubicBezTo>
                <a:cubicBezTo>
                  <a:pt x="2321293" y="77002"/>
                  <a:pt x="2558716" y="123525"/>
                  <a:pt x="2666198" y="118712"/>
                </a:cubicBezTo>
                <a:cubicBezTo>
                  <a:pt x="2773680" y="113899"/>
                  <a:pt x="2805764" y="3208"/>
                  <a:pt x="2877953" y="60960"/>
                </a:cubicBezTo>
                <a:cubicBezTo>
                  <a:pt x="2950142" y="118712"/>
                  <a:pt x="3031957" y="452387"/>
                  <a:pt x="3099334" y="465221"/>
                </a:cubicBezTo>
                <a:cubicBezTo>
                  <a:pt x="3166711" y="478055"/>
                  <a:pt x="3208420" y="202130"/>
                  <a:pt x="3282214" y="137962"/>
                </a:cubicBezTo>
                <a:cubicBezTo>
                  <a:pt x="3356008" y="73794"/>
                  <a:pt x="3466699" y="101066"/>
                  <a:pt x="3542097" y="80211"/>
                </a:cubicBezTo>
                <a:cubicBezTo>
                  <a:pt x="3617495" y="59356"/>
                  <a:pt x="3702518" y="25668"/>
                  <a:pt x="3734602" y="12834"/>
                </a:cubicBezTo>
                <a:cubicBezTo>
                  <a:pt x="3766686" y="0"/>
                  <a:pt x="3750644" y="1604"/>
                  <a:pt x="3734602" y="3208"/>
                </a:cubicBezTo>
              </a:path>
            </a:pathLst>
          </a:custGeom>
          <a:noFill/>
          <a:ln w="254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10" descr="Niss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3581400"/>
            <a:ext cx="609600" cy="456771"/>
          </a:xfrm>
          <a:prstGeom prst="rect">
            <a:avLst/>
          </a:prstGeom>
          <a:ln>
            <a:noFill/>
          </a:ln>
        </p:spPr>
      </p:pic>
      <p:cxnSp>
        <p:nvCxnSpPr>
          <p:cNvPr id="13" name="Curved Connector 12"/>
          <p:cNvCxnSpPr>
            <a:stCxn id="11" idx="1"/>
          </p:cNvCxnSpPr>
          <p:nvPr/>
        </p:nvCxnSpPr>
        <p:spPr bwMode="auto">
          <a:xfrm rot="10800000">
            <a:off x="2743200" y="3048000"/>
            <a:ext cx="1371600" cy="761786"/>
          </a:xfrm>
          <a:prstGeom prst="curvedConnector3">
            <a:avLst>
              <a:gd name="adj1" fmla="val 60526"/>
            </a:avLst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Curved Connector 17"/>
          <p:cNvCxnSpPr>
            <a:endCxn id="11" idx="0"/>
          </p:cNvCxnSpPr>
          <p:nvPr/>
        </p:nvCxnSpPr>
        <p:spPr bwMode="auto">
          <a:xfrm rot="5400000">
            <a:off x="4381500" y="2324100"/>
            <a:ext cx="1295400" cy="12192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prstDash val="solid"/>
            <a:round/>
            <a:headEnd type="none" w="med" len="med"/>
            <a:tailEnd type="arrow"/>
          </a:ln>
          <a:effectLst/>
          <a:scene3d>
            <a:camera prst="orthographicFront"/>
            <a:lightRig rig="sunset" dir="t"/>
          </a:scene3d>
          <a:sp3d prstMaterial="matte">
            <a:bevelT w="165100" prst="coolSlant"/>
          </a:sp3d>
        </p:spPr>
      </p:cxnSp>
      <p:cxnSp>
        <p:nvCxnSpPr>
          <p:cNvPr id="20" name="Curved Connector 19"/>
          <p:cNvCxnSpPr>
            <a:stCxn id="11" idx="3"/>
          </p:cNvCxnSpPr>
          <p:nvPr/>
        </p:nvCxnSpPr>
        <p:spPr bwMode="auto">
          <a:xfrm flipV="1">
            <a:off x="4724400" y="2286000"/>
            <a:ext cx="2133600" cy="1523786"/>
          </a:xfrm>
          <a:prstGeom prst="curvedConnector3">
            <a:avLst>
              <a:gd name="adj1" fmla="val 99173"/>
            </a:avLst>
          </a:prstGeom>
          <a:noFill/>
          <a:ln w="38100" cap="flat" cmpd="sng" algn="ctr">
            <a:gradFill>
              <a:gsLst>
                <a:gs pos="0">
                  <a:srgbClr val="00B050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prstDash val="solid"/>
            <a:round/>
            <a:headEnd type="none" w="med" len="med"/>
            <a:tailEnd type="arrow"/>
          </a:ln>
          <a:effectLst/>
          <a:scene3d>
            <a:camera prst="orthographicFront"/>
            <a:lightRig rig="sunset" dir="t"/>
          </a:scene3d>
          <a:sp3d prstMaterial="matte">
            <a:bevelT w="165100" prst="coolSlant"/>
          </a:sp3d>
        </p:spPr>
      </p:cxnSp>
      <p:sp>
        <p:nvSpPr>
          <p:cNvPr id="29" name="TextBox 28"/>
          <p:cNvSpPr txBox="1"/>
          <p:nvPr/>
        </p:nvSpPr>
        <p:spPr>
          <a:xfrm>
            <a:off x="1219201" y="4027438"/>
            <a:ext cx="7010399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300"/>
              </a:spcAft>
            </a:pPr>
            <a:r>
              <a:rPr lang="en-US" sz="1800" dirty="0" smtClean="0"/>
              <a:t>PHEVs are storage devices</a:t>
            </a:r>
          </a:p>
          <a:p>
            <a:pPr marL="231775" indent="-231775">
              <a:spcAft>
                <a:spcPts val="300"/>
              </a:spcAft>
            </a:pPr>
            <a:r>
              <a:rPr lang="en-US" sz="1800" dirty="0" smtClean="0"/>
              <a:t>Vehicle-to-grid (V2G): valley filling and </a:t>
            </a:r>
            <a:r>
              <a:rPr lang="en-US" sz="1800" b="1" i="1" dirty="0" smtClean="0"/>
              <a:t>peak shaving</a:t>
            </a:r>
            <a:endParaRPr lang="en-US" sz="1800" b="1" i="1" dirty="0"/>
          </a:p>
        </p:txBody>
      </p:sp>
      <p:graphicFrame>
        <p:nvGraphicFramePr>
          <p:cNvPr id="30" name="Chart 29"/>
          <p:cNvGraphicFramePr/>
          <p:nvPr/>
        </p:nvGraphicFramePr>
        <p:xfrm>
          <a:off x="4267200" y="1143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838200" y="5181600"/>
            <a:ext cx="7888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smtClean="0"/>
              <a:t>Understand the claimed benefits through model and simulation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Pan, Bent, Berscheid, and </a:t>
            </a:r>
            <a:r>
              <a:rPr lang="en-US" dirty="0" err="1" smtClean="0"/>
              <a:t>Izraelevitz</a:t>
            </a:r>
            <a:endParaRPr lang="en-US" dirty="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Design </a:t>
            </a:r>
            <a:r>
              <a:rPr lang="en-US" dirty="0" smtClean="0">
                <a:solidFill>
                  <a:schemeClr val="bg1"/>
                </a:solidFill>
              </a:rPr>
              <a:t>(locating PHEV stations)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23017B-E72F-4119-9B85-E6D269F6CB9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" y="1241241"/>
            <a:ext cx="5505033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None/>
            </a:pPr>
            <a:r>
              <a:rPr lang="en-US" dirty="0" smtClean="0"/>
              <a:t>Locate exchange stations to </a:t>
            </a:r>
          </a:p>
          <a:p>
            <a:pPr marL="682625" lvl="1" indent="-225425">
              <a:spcBef>
                <a:spcPts val="600"/>
              </a:spcBef>
            </a:pPr>
            <a:r>
              <a:rPr lang="en-US" dirty="0" smtClean="0"/>
              <a:t>Serve PHEV demands</a:t>
            </a:r>
          </a:p>
          <a:p>
            <a:pPr marL="682625" lvl="1" indent="-225425">
              <a:spcBef>
                <a:spcPts val="600"/>
              </a:spcBef>
            </a:pPr>
            <a:r>
              <a:rPr lang="en-US" dirty="0" smtClean="0"/>
              <a:t>Support power grid as power storages</a:t>
            </a:r>
          </a:p>
          <a:p>
            <a:pPr marL="682625" lvl="1" indent="-225425">
              <a:spcBef>
                <a:spcPts val="600"/>
              </a:spcBef>
            </a:pPr>
            <a:r>
              <a:rPr lang="en-US" dirty="0" smtClean="0"/>
              <a:t>Connect to power grid without expansion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3394264"/>
            <a:ext cx="8610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None/>
            </a:pPr>
            <a:r>
              <a:rPr lang="en-US" dirty="0" smtClean="0"/>
              <a:t>Similar research: </a:t>
            </a:r>
          </a:p>
          <a:p>
            <a:pPr marL="688975" lvl="1" indent="-231775">
              <a:spcBef>
                <a:spcPts val="600"/>
              </a:spcBef>
            </a:pPr>
            <a:r>
              <a:rPr lang="en-US" dirty="0" smtClean="0"/>
              <a:t>Facility location: locate facility to minimize the cost of serving all demands</a:t>
            </a:r>
          </a:p>
          <a:p>
            <a:pPr marL="688975" lvl="1" indent="-231775">
              <a:spcBef>
                <a:spcPts val="600"/>
              </a:spcBef>
            </a:pPr>
            <a:r>
              <a:rPr lang="en-US" dirty="0" smtClean="0"/>
              <a:t>Generation expansion: optimally site new generation on a power grid 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Design </a:t>
            </a:r>
            <a:r>
              <a:rPr lang="en-US" dirty="0" smtClean="0">
                <a:solidFill>
                  <a:schemeClr val="bg1"/>
                </a:solidFill>
              </a:rPr>
              <a:t>[locating PHEV stations]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23017B-E72F-4119-9B85-E6D269F6CB9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2160" y="1312417"/>
            <a:ext cx="8681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First stage:</a:t>
            </a:r>
          </a:p>
          <a:p>
            <a:pPr marL="225425" indent="-225425"/>
            <a:r>
              <a:rPr lang="en-US" dirty="0" smtClean="0"/>
              <a:t>Decide on the locations and capacities exchanges stations.</a:t>
            </a:r>
          </a:p>
          <a:p>
            <a:pPr marL="225425" indent="-225425"/>
            <a:r>
              <a:rPr lang="en-US" dirty="0" smtClean="0"/>
              <a:t>Prior to know the exact battery demand, load, generation capacity (scenario).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2160" y="3254514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A scenario: random variables battery demand, load, renewable generation capacity are realized.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2160" y="4159984"/>
            <a:ext cx="58512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Second stage (recourse action for each scenario):</a:t>
            </a:r>
          </a:p>
          <a:p>
            <a:pPr marL="225425" indent="-225425"/>
            <a:r>
              <a:rPr lang="en-US" dirty="0" smtClean="0"/>
              <a:t>Distribute batteries for PHEV demand </a:t>
            </a:r>
          </a:p>
          <a:p>
            <a:pPr marL="225425" indent="-225425"/>
            <a:r>
              <a:rPr lang="en-US" dirty="0" smtClean="0"/>
              <a:t>Discharge batteries for loads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Design </a:t>
            </a:r>
            <a:r>
              <a:rPr lang="en-US" dirty="0" smtClean="0">
                <a:solidFill>
                  <a:schemeClr val="bg1"/>
                </a:solidFill>
              </a:rPr>
              <a:t>(locating PHEV stations)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23017B-E72F-4119-9B85-E6D269F6CB9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087516"/>
            <a:ext cx="4276725" cy="628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262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115966"/>
            <a:ext cx="5676900" cy="5810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262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430166"/>
            <a:ext cx="5562600" cy="6000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262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3944766"/>
            <a:ext cx="2809875" cy="381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262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85950" y="5230641"/>
            <a:ext cx="1009650" cy="3905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60646" y="4935366"/>
            <a:ext cx="37545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1775" indent="-231775"/>
            <a:r>
              <a:rPr lang="en-US" dirty="0" smtClean="0"/>
              <a:t>Second stage objective value</a:t>
            </a:r>
          </a:p>
          <a:p>
            <a:pPr marL="231775" indent="-231775"/>
            <a:r>
              <a:rPr lang="en-US" dirty="0" smtClean="0"/>
              <a:t>Evaluate </a:t>
            </a:r>
            <a:r>
              <a:rPr lang="en-US" i="1" dirty="0" err="1" smtClean="0"/>
              <a:t>x,w</a:t>
            </a:r>
            <a:r>
              <a:rPr lang="en-US" dirty="0" smtClean="0"/>
              <a:t> at scenario </a:t>
            </a:r>
            <a:r>
              <a:rPr lang="en-US" i="1" dirty="0" smtClean="0">
                <a:sym typeface="Symbol"/>
              </a:rPr>
              <a:t>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Design </a:t>
            </a:r>
            <a:r>
              <a:rPr lang="en-US" dirty="0" smtClean="0">
                <a:solidFill>
                  <a:schemeClr val="bg1"/>
                </a:solidFill>
              </a:rPr>
              <a:t>[locating PHEV stations]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469" y="1594532"/>
            <a:ext cx="1458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First Stage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6707820" y="1392825"/>
            <a:ext cx="1755417" cy="348534"/>
            <a:chOff x="5546904" y="2210874"/>
            <a:chExt cx="1755417" cy="348534"/>
          </a:xfrm>
        </p:grpSpPr>
        <p:pic>
          <p:nvPicPr>
            <p:cNvPr id="26317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6904" y="2235558"/>
              <a:ext cx="333375" cy="3238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pic>
          <p:nvPicPr>
            <p:cNvPr id="26317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45121" y="2210874"/>
              <a:ext cx="457200" cy="3429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23017B-E72F-4119-9B85-E6D269F6CB9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5237" y="5354151"/>
            <a:ext cx="1009650" cy="3905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263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34037" y="1772751"/>
            <a:ext cx="2409825" cy="4476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65716" y="1391751"/>
            <a:ext cx="6763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At station </a:t>
            </a:r>
            <a:r>
              <a:rPr lang="en-US" sz="1600" i="1" dirty="0" err="1" smtClean="0"/>
              <a:t>i</a:t>
            </a:r>
            <a:r>
              <a:rPr lang="en-US" sz="1600" dirty="0" smtClean="0"/>
              <a:t>, batteries can be allocated for battery demand      and for grid</a:t>
            </a:r>
            <a:endParaRPr lang="en-US" sz="1600" dirty="0"/>
          </a:p>
        </p:txBody>
      </p:sp>
      <p:grpSp>
        <p:nvGrpSpPr>
          <p:cNvPr id="5" name="Group 13"/>
          <p:cNvGrpSpPr/>
          <p:nvPr/>
        </p:nvGrpSpPr>
        <p:grpSpPr>
          <a:xfrm>
            <a:off x="1478663" y="2382351"/>
            <a:ext cx="5917774" cy="1138773"/>
            <a:chOff x="1371600" y="2057400"/>
            <a:chExt cx="5917774" cy="1138773"/>
          </a:xfrm>
        </p:grpSpPr>
        <p:sp>
          <p:nvSpPr>
            <p:cNvPr id="12" name="TextBox 11"/>
            <p:cNvSpPr txBox="1"/>
            <p:nvPr/>
          </p:nvSpPr>
          <p:spPr>
            <a:xfrm>
              <a:off x="1371600" y="2057400"/>
              <a:ext cx="5917774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sz="1600" dirty="0" smtClean="0"/>
                <a:t>Serving battery demand is models as a </a:t>
              </a:r>
              <a:r>
                <a:rPr lang="en-US" sz="1600" i="1" dirty="0"/>
                <a:t>T</a:t>
              </a:r>
              <a:r>
                <a:rPr lang="en-US" sz="1600" i="1" dirty="0" smtClean="0"/>
                <a:t>ransportation </a:t>
              </a:r>
              <a:r>
                <a:rPr lang="en-US" sz="1600" i="1" dirty="0"/>
                <a:t>P</a:t>
              </a:r>
              <a:r>
                <a:rPr lang="en-US" sz="1600" i="1" dirty="0" smtClean="0"/>
                <a:t>roblem</a:t>
              </a:r>
            </a:p>
            <a:p>
              <a:pPr marL="231775" indent="-231775">
                <a:spcBef>
                  <a:spcPts val="600"/>
                </a:spcBef>
                <a:spcAft>
                  <a:spcPts val="600"/>
                </a:spcAft>
              </a:pPr>
              <a:r>
                <a:rPr lang="en-US" sz="1600" dirty="0" smtClean="0"/>
                <a:t>Traffics are modeled  as routes</a:t>
              </a:r>
            </a:p>
            <a:p>
              <a:pPr marL="231775" indent="-231775">
                <a:spcBef>
                  <a:spcPts val="600"/>
                </a:spcBef>
                <a:spcAft>
                  <a:spcPts val="600"/>
                </a:spcAft>
              </a:pPr>
              <a:r>
                <a:rPr lang="en-US" sz="1600" dirty="0" smtClean="0"/>
                <a:t>cost of exchanging battery at station </a:t>
              </a:r>
              <a:r>
                <a:rPr lang="en-US" sz="1600" dirty="0" err="1" smtClean="0"/>
                <a:t>i</a:t>
              </a:r>
              <a:r>
                <a:rPr lang="en-US" sz="1600" dirty="0" smtClean="0"/>
                <a:t> from route j is  </a:t>
              </a:r>
              <a:endParaRPr lang="en-US" sz="1600" dirty="0"/>
            </a:p>
          </p:txBody>
        </p:sp>
        <p:pic>
          <p:nvPicPr>
            <p:cNvPr id="263174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55133" y="2895600"/>
              <a:ext cx="352425" cy="2667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1452837" y="3872597"/>
            <a:ext cx="70695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i="1" dirty="0" err="1" smtClean="0"/>
              <a:t>Linearized</a:t>
            </a:r>
            <a:r>
              <a:rPr lang="en-US" sz="1600" i="1" dirty="0" smtClean="0"/>
              <a:t> DC power flow </a:t>
            </a:r>
            <a:r>
              <a:rPr lang="en-US" sz="1600" dirty="0" smtClean="0"/>
              <a:t>is used for grid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Each exchange stations are linked to  a bus and serves as power source 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469873" y="4820751"/>
            <a:ext cx="1872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 smtClean="0"/>
              <a:t>Objective function:</a:t>
            </a:r>
            <a:endParaRPr lang="en-US" sz="1600" dirty="0"/>
          </a:p>
        </p:txBody>
      </p:sp>
      <p:pic>
        <p:nvPicPr>
          <p:cNvPr id="26317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00637" y="5277951"/>
            <a:ext cx="5553075" cy="7334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595837" y="5430351"/>
            <a:ext cx="2968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500" dirty="0"/>
              <a:t>=</a:t>
            </a: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Design </a:t>
            </a:r>
            <a:r>
              <a:rPr lang="en-US" dirty="0" smtClean="0">
                <a:solidFill>
                  <a:schemeClr val="bg1"/>
                </a:solidFill>
              </a:rPr>
              <a:t>[locating PHEV stations]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468" y="1594532"/>
            <a:ext cx="1624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Second Stage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743575" y="6809823"/>
            <a:ext cx="1993900" cy="342900"/>
          </a:xfrm>
        </p:spPr>
        <p:txBody>
          <a:bodyPr/>
          <a:lstStyle/>
          <a:p>
            <a:r>
              <a:rPr lang="en-US" smtClean="0"/>
              <a:t>Slide </a:t>
            </a:r>
            <a:fld id="{A023017B-E72F-4119-9B85-E6D269F6CB9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4533884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1600" dirty="0" smtClean="0"/>
              <a:t>Miami example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1600" dirty="0" smtClean="0"/>
              <a:t>106 stations are optimally placed in V2G system.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1600" dirty="0" smtClean="0"/>
              <a:t>Load shedding is reduced. 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1600" dirty="0" smtClean="0"/>
              <a:t>Unmet battery demand reduced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1600" dirty="0" smtClean="0"/>
              <a:t>Location of stations matters.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0" y="1209123"/>
          <a:ext cx="4572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4572001" y="1209123"/>
          <a:ext cx="4571999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Design </a:t>
            </a:r>
            <a:r>
              <a:rPr lang="en-US" dirty="0" smtClean="0">
                <a:solidFill>
                  <a:schemeClr val="bg1"/>
                </a:solidFill>
              </a:rPr>
              <a:t>(locating PHEV stations)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Control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3618" y="1534681"/>
            <a:ext cx="4870495" cy="3096062"/>
          </a:xfrm>
          <a:noFill/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410200" y="3276600"/>
            <a:ext cx="1524000" cy="914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862286" y="3222172"/>
            <a:ext cx="1301867" cy="129932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0" name="Right Brace 13"/>
          <p:cNvSpPr>
            <a:spLocks/>
          </p:cNvSpPr>
          <p:nvPr/>
        </p:nvSpPr>
        <p:spPr bwMode="auto">
          <a:xfrm>
            <a:off x="5138057" y="3352800"/>
            <a:ext cx="682172" cy="1233714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0" y="4724400"/>
            <a:ext cx="74295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408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Designed to handle peak loads with some margin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408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Deliver real power from the substation to the loads (one way)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408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Ensure voltage regulation by control of reactive power (centralized utility control)</a:t>
            </a:r>
          </a:p>
        </p:txBody>
      </p:sp>
      <p:sp>
        <p:nvSpPr>
          <p:cNvPr id="13" name="Content Placeholder 9"/>
          <p:cNvSpPr txBox="1">
            <a:spLocks/>
          </p:cNvSpPr>
          <p:nvPr/>
        </p:nvSpPr>
        <p:spPr bwMode="auto">
          <a:xfrm>
            <a:off x="1320799" y="6273800"/>
            <a:ext cx="7823201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en-US" sz="1800" b="1" i="1" u="sng" kern="0" dirty="0">
                <a:latin typeface="+mn-lt"/>
              </a:rPr>
              <a:t>We will be asking </a:t>
            </a:r>
            <a:r>
              <a:rPr lang="en-US" sz="1800" b="1" i="1" u="sng" kern="0" dirty="0" smtClean="0">
                <a:latin typeface="+mn-lt"/>
              </a:rPr>
              <a:t>the grid </a:t>
            </a:r>
            <a:r>
              <a:rPr lang="en-US" sz="1800" b="1" i="1" u="sng" kern="0" dirty="0">
                <a:latin typeface="+mn-lt"/>
              </a:rPr>
              <a:t>to do things it was not designed to do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255657" y="3236694"/>
            <a:ext cx="240575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dirty="0"/>
              <a:t>This part of our control research focuses on the distribution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Control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2013846"/>
            <a:ext cx="9144000" cy="4844154"/>
          </a:xfrm>
          <a:solidFill>
            <a:schemeClr val="bg1"/>
          </a:solidFill>
        </p:spPr>
        <p:txBody>
          <a:bodyPr/>
          <a:lstStyle/>
          <a:p>
            <a:pPr marL="342900" lvl="1" indent="-342900">
              <a:spcBef>
                <a:spcPct val="50000"/>
              </a:spcBef>
              <a:buClr>
                <a:srgbClr val="00408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800" b="1" dirty="0" smtClean="0"/>
              <a:t>Electric vehicle charging is a significant new load</a:t>
            </a:r>
          </a:p>
          <a:p>
            <a:pPr lvl="1">
              <a:defRPr/>
            </a:pPr>
            <a:r>
              <a:rPr lang="en-US" dirty="0" smtClean="0"/>
              <a:t>Type 2 charging rates ~ 7-10 kW</a:t>
            </a:r>
          </a:p>
          <a:p>
            <a:pPr lvl="1">
              <a:defRPr/>
            </a:pPr>
            <a:r>
              <a:rPr lang="en-US" dirty="0" smtClean="0"/>
              <a:t>Uncontrolled charging—peak load during evening hours</a:t>
            </a:r>
          </a:p>
          <a:p>
            <a:pPr lvl="1">
              <a:defRPr/>
            </a:pPr>
            <a:r>
              <a:rPr lang="en-US" dirty="0" smtClean="0"/>
              <a:t>Coincident with the existing peak on many residential</a:t>
            </a:r>
          </a:p>
          <a:p>
            <a:pPr lvl="1">
              <a:buNone/>
              <a:defRPr/>
            </a:pPr>
            <a:r>
              <a:rPr lang="en-US" dirty="0" smtClean="0"/>
              <a:t>      distribution circuits</a:t>
            </a:r>
          </a:p>
          <a:p>
            <a:pPr lvl="1">
              <a:defRPr/>
            </a:pPr>
            <a:r>
              <a:rPr lang="en-US" dirty="0" smtClean="0"/>
              <a:t>Could easily double the peak load resulting in circuit </a:t>
            </a:r>
          </a:p>
          <a:p>
            <a:pPr lvl="1">
              <a:buNone/>
              <a:defRPr/>
            </a:pPr>
            <a:r>
              <a:rPr lang="en-US" dirty="0" smtClean="0"/>
              <a:t>       overloads</a:t>
            </a:r>
          </a:p>
          <a:p>
            <a:pPr lvl="1">
              <a:defRPr/>
            </a:pPr>
            <a:r>
              <a:rPr lang="en-US" i="1" dirty="0" smtClean="0"/>
              <a:t>Need a robust and fair way to control EV charging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sz="1800" dirty="0" smtClean="0"/>
              <a:t>High-penetration distributed photovoltaic generation</a:t>
            </a:r>
          </a:p>
          <a:p>
            <a:pPr lvl="1">
              <a:defRPr/>
            </a:pPr>
            <a:r>
              <a:rPr lang="en-US" dirty="0" smtClean="0"/>
              <a:t>Rapidly fluctuating real power flows during partly cloudy days</a:t>
            </a:r>
          </a:p>
          <a:p>
            <a:pPr lvl="1">
              <a:defRPr/>
            </a:pPr>
            <a:r>
              <a:rPr lang="en-US" dirty="0" smtClean="0"/>
              <a:t>Large voltage swings and loss of regulation and power quality</a:t>
            </a:r>
          </a:p>
          <a:p>
            <a:pPr lvl="1">
              <a:defRPr/>
            </a:pPr>
            <a:r>
              <a:rPr lang="en-US" dirty="0" smtClean="0"/>
              <a:t>Existing utility-scale equipment is too slow to compensate</a:t>
            </a:r>
          </a:p>
          <a:p>
            <a:pPr lvl="1">
              <a:defRPr/>
            </a:pPr>
            <a:r>
              <a:rPr lang="en-US" dirty="0" smtClean="0"/>
              <a:t>Latent reactive power capability of the PV inverters can leveraged</a:t>
            </a:r>
          </a:p>
          <a:p>
            <a:pPr lvl="1">
              <a:defRPr/>
            </a:pPr>
            <a:r>
              <a:rPr lang="en-US" i="1" dirty="0" smtClean="0"/>
              <a:t>Need a fast, distributed algorithm to dispatch PV inverter</a:t>
            </a:r>
          </a:p>
          <a:p>
            <a:pPr lvl="1">
              <a:buNone/>
              <a:defRPr/>
            </a:pPr>
            <a:r>
              <a:rPr lang="en-US" i="1" dirty="0" smtClean="0"/>
              <a:t>      reactive power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930400" y="1320800"/>
            <a:ext cx="4019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/>
              <a:t>Need control with new technology</a:t>
            </a:r>
            <a:endParaRPr lang="en-US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490809" y="2481938"/>
            <a:ext cx="16241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K. </a:t>
            </a:r>
            <a:r>
              <a:rPr lang="en-US" dirty="0" err="1" smtClean="0"/>
              <a:t>Turitsyn</a:t>
            </a:r>
            <a:endParaRPr lang="en-US" dirty="0" smtClean="0"/>
          </a:p>
          <a:p>
            <a:r>
              <a:rPr lang="en-US" dirty="0" smtClean="0"/>
              <a:t>N. </a:t>
            </a:r>
            <a:r>
              <a:rPr lang="en-US" dirty="0" err="1" smtClean="0"/>
              <a:t>Sinitsyn</a:t>
            </a:r>
            <a:endParaRPr lang="en-US" dirty="0" smtClean="0"/>
          </a:p>
          <a:p>
            <a:r>
              <a:rPr lang="en-US" dirty="0" smtClean="0"/>
              <a:t>S. Backhaus</a:t>
            </a:r>
          </a:p>
          <a:p>
            <a:r>
              <a:rPr lang="en-US" dirty="0" smtClean="0"/>
              <a:t>M. </a:t>
            </a:r>
            <a:r>
              <a:rPr lang="en-US" dirty="0" err="1" smtClean="0"/>
              <a:t>Chertkov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 bwMode="auto">
          <a:xfrm>
            <a:off x="6342738" y="2148113"/>
            <a:ext cx="464457" cy="227874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ight Brace 8"/>
          <p:cNvSpPr/>
          <p:nvPr/>
        </p:nvSpPr>
        <p:spPr bwMode="auto">
          <a:xfrm>
            <a:off x="6451596" y="4746171"/>
            <a:ext cx="529771" cy="203921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0639" y="4971092"/>
            <a:ext cx="16241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Sulc</a:t>
            </a:r>
            <a:endParaRPr lang="en-US" dirty="0" smtClean="0"/>
          </a:p>
          <a:p>
            <a:r>
              <a:rPr lang="en-US" dirty="0" smtClean="0"/>
              <a:t>K. </a:t>
            </a:r>
            <a:r>
              <a:rPr lang="en-US" dirty="0" err="1" smtClean="0"/>
              <a:t>Turitsyn</a:t>
            </a:r>
            <a:endParaRPr lang="en-US" dirty="0" smtClean="0"/>
          </a:p>
          <a:p>
            <a:r>
              <a:rPr lang="en-US" dirty="0" smtClean="0"/>
              <a:t>S. Backhaus</a:t>
            </a:r>
          </a:p>
          <a:p>
            <a:r>
              <a:rPr lang="en-US" dirty="0" smtClean="0"/>
              <a:t>M. </a:t>
            </a:r>
            <a:r>
              <a:rPr lang="en-US" dirty="0" err="1" smtClean="0"/>
              <a:t>Chertkov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Control </a:t>
            </a:r>
            <a:r>
              <a:rPr lang="en-US" dirty="0" smtClean="0">
                <a:solidFill>
                  <a:schemeClr val="bg1"/>
                </a:solidFill>
              </a:rPr>
              <a:t>(of electric vehicle charging)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7632" y="1814286"/>
            <a:ext cx="8668654" cy="5043714"/>
          </a:xfrm>
          <a:solidFill>
            <a:schemeClr val="bg1"/>
          </a:solidFill>
        </p:spPr>
        <p:txBody>
          <a:bodyPr/>
          <a:lstStyle/>
          <a:p>
            <a:r>
              <a:rPr lang="en-US" sz="1700" dirty="0" smtClean="0"/>
              <a:t>Distribution circuits with a high penetration of uncontrolled EV charging may…</a:t>
            </a:r>
          </a:p>
          <a:p>
            <a:pPr lvl="1"/>
            <a:r>
              <a:rPr lang="en-US" dirty="0" smtClean="0"/>
              <a:t>experience large EV charging load in the evening…. Resulting in…. </a:t>
            </a:r>
          </a:p>
          <a:p>
            <a:pPr lvl="1"/>
            <a:r>
              <a:rPr lang="en-US" dirty="0" smtClean="0"/>
              <a:t>a coincidence with existing peak loads…..Causing…</a:t>
            </a:r>
          </a:p>
          <a:p>
            <a:pPr lvl="1"/>
            <a:r>
              <a:rPr lang="en-US" dirty="0" smtClean="0"/>
              <a:t>potential circuit overloads, breaker operation, equipment damage…..</a:t>
            </a:r>
          </a:p>
          <a:p>
            <a:r>
              <a:rPr lang="en-US" sz="1700" dirty="0" smtClean="0"/>
              <a:t>We seek to control circuit loading by spreading out EV charging via regulation of the rate of random charging start times because…</a:t>
            </a:r>
          </a:p>
          <a:p>
            <a:pPr lvl="1"/>
            <a:r>
              <a:rPr lang="en-US" dirty="0" smtClean="0"/>
              <a:t>it only requires one-way broadcast communication (less expensive), and</a:t>
            </a:r>
          </a:p>
          <a:p>
            <a:pPr lvl="1"/>
            <a:r>
              <a:rPr lang="en-US" dirty="0" smtClean="0"/>
              <a:t>only requires periodic updating of the connection rate, and</a:t>
            </a:r>
          </a:p>
          <a:p>
            <a:pPr lvl="1"/>
            <a:r>
              <a:rPr lang="en-US" dirty="0" smtClean="0"/>
              <a:t>customers treated equally.</a:t>
            </a:r>
          </a:p>
          <a:p>
            <a:r>
              <a:rPr lang="en-US" sz="1700" dirty="0" smtClean="0"/>
              <a:t>Control of circuit loading also allows….</a:t>
            </a:r>
          </a:p>
          <a:p>
            <a:pPr lvl="1"/>
            <a:r>
              <a:rPr lang="en-US" dirty="0" smtClean="0"/>
              <a:t>maximum utilization of existing utility assets, but</a:t>
            </a:r>
          </a:p>
          <a:p>
            <a:pPr lvl="1"/>
            <a:r>
              <a:rPr lang="en-US" dirty="0" smtClean="0"/>
              <a:t>analysis and engineering judgment are required to determine loading limits.</a:t>
            </a:r>
          </a:p>
          <a:p>
            <a:r>
              <a:rPr lang="en-US" sz="1700" u="sng" dirty="0" smtClean="0"/>
              <a:t>Questions we will try to (at least partially) answer:</a:t>
            </a:r>
          </a:p>
          <a:p>
            <a:pPr lvl="1"/>
            <a:r>
              <a:rPr lang="en-US" dirty="0" smtClean="0"/>
              <a:t>Is broadcast communication sufficient to control EV charging?</a:t>
            </a:r>
          </a:p>
          <a:p>
            <a:pPr lvl="1"/>
            <a:r>
              <a:rPr lang="en-US" dirty="0" smtClean="0"/>
              <a:t>How does the control performance depend on communication rate?</a:t>
            </a:r>
          </a:p>
          <a:p>
            <a:pPr lvl="1"/>
            <a:r>
              <a:rPr lang="en-US" dirty="0" smtClean="0"/>
              <a:t>How many EVs can be integrated into a circuit?  </a:t>
            </a:r>
          </a:p>
          <a:p>
            <a:pPr lvl="1"/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159654" y="1289801"/>
            <a:ext cx="93617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0" dirty="0" smtClean="0">
                <a:solidFill>
                  <a:srgbClr val="004080"/>
                </a:solidFill>
                <a:latin typeface="Arial"/>
                <a:ea typeface="+mj-ea"/>
                <a:cs typeface="+mj-cs"/>
              </a:rPr>
              <a:t>Robust Broadcast-Communication Control of Electric Vehicle Charging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Control </a:t>
            </a:r>
            <a:r>
              <a:rPr lang="en-US" dirty="0" smtClean="0">
                <a:solidFill>
                  <a:schemeClr val="bg1"/>
                </a:solidFill>
              </a:rPr>
              <a:t>(of electric vehicle charging)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6" descr="Distribution line with PHEVs CNLS-3.wmf"/>
          <p:cNvPicPr>
            <a:picLocks noChangeAspect="1"/>
          </p:cNvPicPr>
          <p:nvPr/>
        </p:nvPicPr>
        <p:blipFill>
          <a:blip r:embed="rId3" cstate="print"/>
          <a:srcRect l="-580" t="28873" r="-580" b="37325"/>
          <a:stretch>
            <a:fillRect/>
          </a:stretch>
        </p:blipFill>
        <p:spPr bwMode="auto">
          <a:xfrm>
            <a:off x="-145140" y="1001486"/>
            <a:ext cx="9470570" cy="189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40"/>
          <p:cNvSpPr>
            <a:spLocks noChangeArrowheads="1"/>
          </p:cNvSpPr>
          <p:nvPr/>
        </p:nvSpPr>
        <p:spPr bwMode="auto">
          <a:xfrm>
            <a:off x="7705725" y="2947988"/>
            <a:ext cx="76200" cy="76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219200" y="2971800"/>
            <a:ext cx="1676400" cy="685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cxnSp>
        <p:nvCxnSpPr>
          <p:cNvPr id="8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2553494" y="4380706"/>
            <a:ext cx="23622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" name="Straight Arrow Connector 14"/>
          <p:cNvCxnSpPr>
            <a:cxnSpLocks noChangeShapeType="1"/>
          </p:cNvCxnSpPr>
          <p:nvPr/>
        </p:nvCxnSpPr>
        <p:spPr bwMode="auto">
          <a:xfrm>
            <a:off x="3735388" y="5559425"/>
            <a:ext cx="44196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" name="TextBox 18"/>
          <p:cNvSpPr txBox="1">
            <a:spLocks noChangeArrowheads="1"/>
          </p:cNvSpPr>
          <p:nvPr/>
        </p:nvSpPr>
        <p:spPr bwMode="auto">
          <a:xfrm rot="16200000">
            <a:off x="3125787" y="4113213"/>
            <a:ext cx="6397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/>
              <a:t>Load</a:t>
            </a:r>
          </a:p>
        </p:txBody>
      </p:sp>
      <p:cxnSp>
        <p:nvCxnSpPr>
          <p:cNvPr id="11" name="Straight Arrow Connector 19"/>
          <p:cNvCxnSpPr>
            <a:cxnSpLocks noChangeShapeType="1"/>
          </p:cNvCxnSpPr>
          <p:nvPr/>
        </p:nvCxnSpPr>
        <p:spPr bwMode="auto">
          <a:xfrm rot="5400000" flipH="1" flipV="1">
            <a:off x="5715794" y="5561806"/>
            <a:ext cx="1524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" name="Straight Arrow Connector 22"/>
          <p:cNvCxnSpPr>
            <a:cxnSpLocks noChangeShapeType="1"/>
          </p:cNvCxnSpPr>
          <p:nvPr/>
        </p:nvCxnSpPr>
        <p:spPr bwMode="auto">
          <a:xfrm rot="5400000" flipH="1" flipV="1">
            <a:off x="5029994" y="5561806"/>
            <a:ext cx="1524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" name="Straight Arrow Connector 23"/>
          <p:cNvCxnSpPr>
            <a:cxnSpLocks noChangeShapeType="1"/>
          </p:cNvCxnSpPr>
          <p:nvPr/>
        </p:nvCxnSpPr>
        <p:spPr bwMode="auto">
          <a:xfrm rot="5400000" flipH="1" flipV="1">
            <a:off x="4344194" y="5561806"/>
            <a:ext cx="1524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" name="Straight Arrow Connector 24"/>
          <p:cNvCxnSpPr>
            <a:cxnSpLocks noChangeShapeType="1"/>
          </p:cNvCxnSpPr>
          <p:nvPr/>
        </p:nvCxnSpPr>
        <p:spPr bwMode="auto">
          <a:xfrm rot="5400000" flipH="1" flipV="1">
            <a:off x="3658394" y="5561806"/>
            <a:ext cx="1524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Straight Arrow Connector 25"/>
          <p:cNvCxnSpPr>
            <a:cxnSpLocks noChangeShapeType="1"/>
          </p:cNvCxnSpPr>
          <p:nvPr/>
        </p:nvCxnSpPr>
        <p:spPr bwMode="auto">
          <a:xfrm rot="5400000" flipH="1" flipV="1">
            <a:off x="7771607" y="5561806"/>
            <a:ext cx="152400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Straight Arrow Connector 26"/>
          <p:cNvCxnSpPr>
            <a:cxnSpLocks noChangeShapeType="1"/>
          </p:cNvCxnSpPr>
          <p:nvPr/>
        </p:nvCxnSpPr>
        <p:spPr bwMode="auto">
          <a:xfrm rot="5400000" flipH="1" flipV="1">
            <a:off x="7085807" y="5561806"/>
            <a:ext cx="152400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" name="Straight Arrow Connector 27"/>
          <p:cNvCxnSpPr>
            <a:cxnSpLocks noChangeShapeType="1"/>
          </p:cNvCxnSpPr>
          <p:nvPr/>
        </p:nvCxnSpPr>
        <p:spPr bwMode="auto">
          <a:xfrm rot="5400000" flipH="1" flipV="1">
            <a:off x="6400007" y="5561806"/>
            <a:ext cx="152400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" name="TextBox 28"/>
          <p:cNvSpPr txBox="1">
            <a:spLocks noChangeArrowheads="1"/>
          </p:cNvSpPr>
          <p:nvPr/>
        </p:nvSpPr>
        <p:spPr bwMode="auto">
          <a:xfrm rot="16200000">
            <a:off x="5442744" y="5804694"/>
            <a:ext cx="693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 b="1"/>
              <a:t>12 am</a:t>
            </a:r>
          </a:p>
        </p:txBody>
      </p:sp>
      <p:sp>
        <p:nvSpPr>
          <p:cNvPr id="19" name="TextBox 29"/>
          <p:cNvSpPr txBox="1">
            <a:spLocks noChangeArrowheads="1"/>
          </p:cNvSpPr>
          <p:nvPr/>
        </p:nvSpPr>
        <p:spPr bwMode="auto">
          <a:xfrm rot="16200000">
            <a:off x="6153944" y="5798344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 b="1"/>
              <a:t> 4 am</a:t>
            </a:r>
          </a:p>
        </p:txBody>
      </p:sp>
      <p:sp>
        <p:nvSpPr>
          <p:cNvPr id="20" name="TextBox 30"/>
          <p:cNvSpPr txBox="1">
            <a:spLocks noChangeArrowheads="1"/>
          </p:cNvSpPr>
          <p:nvPr/>
        </p:nvSpPr>
        <p:spPr bwMode="auto">
          <a:xfrm rot="16200000">
            <a:off x="6839744" y="5806281"/>
            <a:ext cx="64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 b="1"/>
              <a:t> 8 am</a:t>
            </a:r>
          </a:p>
        </p:txBody>
      </p:sp>
      <p:sp>
        <p:nvSpPr>
          <p:cNvPr id="21" name="TextBox 31"/>
          <p:cNvSpPr txBox="1">
            <a:spLocks noChangeArrowheads="1"/>
          </p:cNvSpPr>
          <p:nvPr/>
        </p:nvSpPr>
        <p:spPr bwMode="auto">
          <a:xfrm rot="16200000">
            <a:off x="7495382" y="5806281"/>
            <a:ext cx="703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 b="1"/>
              <a:t>12 pm</a:t>
            </a:r>
          </a:p>
        </p:txBody>
      </p:sp>
      <p:sp>
        <p:nvSpPr>
          <p:cNvPr id="22" name="TextBox 33"/>
          <p:cNvSpPr txBox="1">
            <a:spLocks noChangeArrowheads="1"/>
          </p:cNvSpPr>
          <p:nvPr/>
        </p:nvSpPr>
        <p:spPr bwMode="auto">
          <a:xfrm rot="16200000">
            <a:off x="4090988" y="5818187"/>
            <a:ext cx="654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 b="1"/>
              <a:t> 4 pm</a:t>
            </a:r>
          </a:p>
        </p:txBody>
      </p:sp>
      <p:sp>
        <p:nvSpPr>
          <p:cNvPr id="23" name="TextBox 34"/>
          <p:cNvSpPr txBox="1">
            <a:spLocks noChangeArrowheads="1"/>
          </p:cNvSpPr>
          <p:nvPr/>
        </p:nvSpPr>
        <p:spPr bwMode="auto">
          <a:xfrm rot="16200000">
            <a:off x="4777582" y="5825331"/>
            <a:ext cx="652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 b="1"/>
              <a:t> 8 pm</a:t>
            </a:r>
          </a:p>
        </p:txBody>
      </p:sp>
      <p:cxnSp>
        <p:nvCxnSpPr>
          <p:cNvPr id="24" name="Straight Arrow Connector 35"/>
          <p:cNvCxnSpPr>
            <a:cxnSpLocks noChangeShapeType="1"/>
          </p:cNvCxnSpPr>
          <p:nvPr/>
        </p:nvCxnSpPr>
        <p:spPr bwMode="auto">
          <a:xfrm>
            <a:off x="3733800" y="4035425"/>
            <a:ext cx="41148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25" name="TextBox 37"/>
          <p:cNvSpPr txBox="1">
            <a:spLocks noChangeArrowheads="1"/>
          </p:cNvSpPr>
          <p:nvPr/>
        </p:nvSpPr>
        <p:spPr bwMode="auto">
          <a:xfrm>
            <a:off x="4191000" y="3730625"/>
            <a:ext cx="1400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/>
              <a:t>Circuit capacity</a:t>
            </a:r>
          </a:p>
        </p:txBody>
      </p:sp>
      <p:sp>
        <p:nvSpPr>
          <p:cNvPr id="26" name="Freeform 45"/>
          <p:cNvSpPr>
            <a:spLocks/>
          </p:cNvSpPr>
          <p:nvPr/>
        </p:nvSpPr>
        <p:spPr bwMode="auto">
          <a:xfrm>
            <a:off x="3733800" y="4838700"/>
            <a:ext cx="4102100" cy="723900"/>
          </a:xfrm>
          <a:custGeom>
            <a:avLst/>
            <a:gdLst>
              <a:gd name="T0" fmla="*/ 0 w 4102100"/>
              <a:gd name="T1" fmla="*/ 666750 h 723900"/>
              <a:gd name="T2" fmla="*/ 419100 w 4102100"/>
              <a:gd name="T3" fmla="*/ 654050 h 723900"/>
              <a:gd name="T4" fmla="*/ 698500 w 4102100"/>
              <a:gd name="T5" fmla="*/ 615950 h 723900"/>
              <a:gd name="T6" fmla="*/ 939800 w 4102100"/>
              <a:gd name="T7" fmla="*/ 412750 h 723900"/>
              <a:gd name="T8" fmla="*/ 1168400 w 4102100"/>
              <a:gd name="T9" fmla="*/ 69850 h 723900"/>
              <a:gd name="T10" fmla="*/ 1447800 w 4102100"/>
              <a:gd name="T11" fmla="*/ 6350 h 723900"/>
              <a:gd name="T12" fmla="*/ 1841500 w 4102100"/>
              <a:gd name="T13" fmla="*/ 107950 h 723900"/>
              <a:gd name="T14" fmla="*/ 2057400 w 4102100"/>
              <a:gd name="T15" fmla="*/ 501650 h 723900"/>
              <a:gd name="T16" fmla="*/ 2463800 w 4102100"/>
              <a:gd name="T17" fmla="*/ 692150 h 723900"/>
              <a:gd name="T18" fmla="*/ 4102100 w 4102100"/>
              <a:gd name="T19" fmla="*/ 692150 h 7239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02100"/>
              <a:gd name="T31" fmla="*/ 0 h 723900"/>
              <a:gd name="T32" fmla="*/ 4102100 w 4102100"/>
              <a:gd name="T33" fmla="*/ 723900 h 7239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02100" h="723900">
                <a:moveTo>
                  <a:pt x="0" y="666750"/>
                </a:moveTo>
                <a:cubicBezTo>
                  <a:pt x="151341" y="664633"/>
                  <a:pt x="302683" y="662517"/>
                  <a:pt x="419100" y="654050"/>
                </a:cubicBezTo>
                <a:cubicBezTo>
                  <a:pt x="535517" y="645583"/>
                  <a:pt x="611717" y="656167"/>
                  <a:pt x="698500" y="615950"/>
                </a:cubicBezTo>
                <a:cubicBezTo>
                  <a:pt x="785283" y="575733"/>
                  <a:pt x="861483" y="503767"/>
                  <a:pt x="939800" y="412750"/>
                </a:cubicBezTo>
                <a:cubicBezTo>
                  <a:pt x="1018117" y="321733"/>
                  <a:pt x="1083733" y="137583"/>
                  <a:pt x="1168400" y="69850"/>
                </a:cubicBezTo>
                <a:cubicBezTo>
                  <a:pt x="1253067" y="2117"/>
                  <a:pt x="1335617" y="0"/>
                  <a:pt x="1447800" y="6350"/>
                </a:cubicBezTo>
                <a:cubicBezTo>
                  <a:pt x="1559983" y="12700"/>
                  <a:pt x="1739900" y="25400"/>
                  <a:pt x="1841500" y="107950"/>
                </a:cubicBezTo>
                <a:cubicBezTo>
                  <a:pt x="1943100" y="190500"/>
                  <a:pt x="1953683" y="404283"/>
                  <a:pt x="2057400" y="501650"/>
                </a:cubicBezTo>
                <a:cubicBezTo>
                  <a:pt x="2161117" y="599017"/>
                  <a:pt x="2123017" y="660400"/>
                  <a:pt x="2463800" y="692150"/>
                </a:cubicBezTo>
                <a:cubicBezTo>
                  <a:pt x="2804583" y="723900"/>
                  <a:pt x="3453341" y="708025"/>
                  <a:pt x="4102100" y="69215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Box 46"/>
          <p:cNvSpPr txBox="1">
            <a:spLocks noChangeArrowheads="1"/>
          </p:cNvSpPr>
          <p:nvPr/>
        </p:nvSpPr>
        <p:spPr bwMode="auto">
          <a:xfrm>
            <a:off x="7086600" y="4876800"/>
            <a:ext cx="1687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/>
              <a:t>Existing load curve</a:t>
            </a:r>
          </a:p>
        </p:txBody>
      </p:sp>
      <p:sp>
        <p:nvSpPr>
          <p:cNvPr id="28" name="TextBox 47"/>
          <p:cNvSpPr txBox="1">
            <a:spLocks noChangeArrowheads="1"/>
          </p:cNvSpPr>
          <p:nvPr/>
        </p:nvSpPr>
        <p:spPr bwMode="auto">
          <a:xfrm>
            <a:off x="6096000" y="5257800"/>
            <a:ext cx="16494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>
                <a:solidFill>
                  <a:srgbClr val="FF0000"/>
                </a:solidFill>
              </a:rPr>
              <a:t>Additional EV load</a:t>
            </a:r>
          </a:p>
        </p:txBody>
      </p:sp>
      <p:sp>
        <p:nvSpPr>
          <p:cNvPr id="29" name="Rectangle 48"/>
          <p:cNvSpPr>
            <a:spLocks noChangeArrowheads="1"/>
          </p:cNvSpPr>
          <p:nvPr/>
        </p:nvSpPr>
        <p:spPr bwMode="auto">
          <a:xfrm>
            <a:off x="6781800" y="2819400"/>
            <a:ext cx="1676400" cy="685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30" name="Freeform 50"/>
          <p:cNvSpPr>
            <a:spLocks/>
          </p:cNvSpPr>
          <p:nvPr/>
        </p:nvSpPr>
        <p:spPr bwMode="auto">
          <a:xfrm>
            <a:off x="3733800" y="4138613"/>
            <a:ext cx="4102100" cy="801687"/>
          </a:xfrm>
          <a:custGeom>
            <a:avLst/>
            <a:gdLst>
              <a:gd name="T0" fmla="*/ 0 w 4102100"/>
              <a:gd name="T1" fmla="*/ 559436 h 802217"/>
              <a:gd name="T2" fmla="*/ 419100 w 4102100"/>
              <a:gd name="T3" fmla="*/ 496104 h 802217"/>
              <a:gd name="T4" fmla="*/ 787400 w 4102100"/>
              <a:gd name="T5" fmla="*/ 280773 h 802217"/>
              <a:gd name="T6" fmla="*/ 1130300 w 4102100"/>
              <a:gd name="T7" fmla="*/ 65445 h 802217"/>
              <a:gd name="T8" fmla="*/ 1282700 w 4102100"/>
              <a:gd name="T9" fmla="*/ 40109 h 802217"/>
              <a:gd name="T10" fmla="*/ 1473200 w 4102100"/>
              <a:gd name="T11" fmla="*/ 306107 h 802217"/>
              <a:gd name="T12" fmla="*/ 1727200 w 4102100"/>
              <a:gd name="T13" fmla="*/ 597436 h 802217"/>
              <a:gd name="T14" fmla="*/ 2501900 w 4102100"/>
              <a:gd name="T15" fmla="*/ 774766 h 802217"/>
              <a:gd name="T16" fmla="*/ 3352800 w 4102100"/>
              <a:gd name="T17" fmla="*/ 749434 h 802217"/>
              <a:gd name="T18" fmla="*/ 4102100 w 4102100"/>
              <a:gd name="T19" fmla="*/ 584769 h 8022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02100"/>
              <a:gd name="T31" fmla="*/ 0 h 802217"/>
              <a:gd name="T32" fmla="*/ 4102100 w 4102100"/>
              <a:gd name="T33" fmla="*/ 802217 h 8022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02100" h="802217">
                <a:moveTo>
                  <a:pt x="0" y="560917"/>
                </a:moveTo>
                <a:cubicBezTo>
                  <a:pt x="143933" y="552450"/>
                  <a:pt x="287867" y="543984"/>
                  <a:pt x="419100" y="497417"/>
                </a:cubicBezTo>
                <a:cubicBezTo>
                  <a:pt x="550333" y="450850"/>
                  <a:pt x="668867" y="353484"/>
                  <a:pt x="787400" y="281517"/>
                </a:cubicBezTo>
                <a:cubicBezTo>
                  <a:pt x="905933" y="209550"/>
                  <a:pt x="1047750" y="105834"/>
                  <a:pt x="1130300" y="65617"/>
                </a:cubicBezTo>
                <a:cubicBezTo>
                  <a:pt x="1212850" y="25400"/>
                  <a:pt x="1225550" y="0"/>
                  <a:pt x="1282700" y="40217"/>
                </a:cubicBezTo>
                <a:cubicBezTo>
                  <a:pt x="1339850" y="80434"/>
                  <a:pt x="1399117" y="213784"/>
                  <a:pt x="1473200" y="306917"/>
                </a:cubicBezTo>
                <a:cubicBezTo>
                  <a:pt x="1547283" y="400050"/>
                  <a:pt x="1555750" y="520700"/>
                  <a:pt x="1727200" y="599017"/>
                </a:cubicBezTo>
                <a:cubicBezTo>
                  <a:pt x="1898650" y="677334"/>
                  <a:pt x="2230967" y="751417"/>
                  <a:pt x="2501900" y="776817"/>
                </a:cubicBezTo>
                <a:cubicBezTo>
                  <a:pt x="2772833" y="802217"/>
                  <a:pt x="3086100" y="783167"/>
                  <a:pt x="3352800" y="751417"/>
                </a:cubicBezTo>
                <a:cubicBezTo>
                  <a:pt x="3619500" y="719667"/>
                  <a:pt x="3860800" y="652992"/>
                  <a:pt x="4102100" y="586317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Content Placeholder 6"/>
          <p:cNvSpPr>
            <a:spLocks noGrp="1"/>
          </p:cNvSpPr>
          <p:nvPr>
            <p:ph idx="1"/>
          </p:nvPr>
        </p:nvSpPr>
        <p:spPr>
          <a:xfrm>
            <a:off x="0" y="3124200"/>
            <a:ext cx="3276600" cy="2362200"/>
          </a:xfrm>
        </p:spPr>
        <p:txBody>
          <a:bodyPr/>
          <a:lstStyle/>
          <a:p>
            <a:r>
              <a:rPr lang="en-US" sz="1600" dirty="0" smtClean="0"/>
              <a:t>Single branch circuit</a:t>
            </a:r>
          </a:p>
          <a:p>
            <a:r>
              <a:rPr lang="en-US" sz="1600" dirty="0" smtClean="0"/>
              <a:t>EVs randomly distributed</a:t>
            </a:r>
          </a:p>
          <a:p>
            <a:r>
              <a:rPr lang="en-US" sz="1600" dirty="0" smtClean="0"/>
              <a:t>May need to consider clustering in multi-branch circuits</a:t>
            </a:r>
          </a:p>
          <a:p>
            <a:r>
              <a:rPr lang="en-US" sz="1600" dirty="0" smtClean="0"/>
              <a:t>Power flow modeled as capacity</a:t>
            </a:r>
          </a:p>
          <a:p>
            <a:r>
              <a:rPr lang="en-US" sz="1600" dirty="0" smtClean="0"/>
              <a:t>No voltage effects</a:t>
            </a:r>
          </a:p>
          <a:p>
            <a:endParaRPr lang="en-US" sz="1600" dirty="0" smtClean="0"/>
          </a:p>
          <a:p>
            <a:endParaRPr lang="en-US" sz="1600" dirty="0" smtClean="0"/>
          </a:p>
        </p:txBody>
      </p:sp>
      <p:cxnSp>
        <p:nvCxnSpPr>
          <p:cNvPr id="32" name="Straight Arrow Connector 52"/>
          <p:cNvCxnSpPr>
            <a:cxnSpLocks noChangeShapeType="1"/>
          </p:cNvCxnSpPr>
          <p:nvPr/>
        </p:nvCxnSpPr>
        <p:spPr bwMode="auto">
          <a:xfrm rot="5400000" flipH="1" flipV="1">
            <a:off x="5982494" y="4456906"/>
            <a:ext cx="8382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sp>
        <p:nvSpPr>
          <p:cNvPr id="33" name="TextBox 54"/>
          <p:cNvSpPr txBox="1">
            <a:spLocks noChangeArrowheads="1"/>
          </p:cNvSpPr>
          <p:nvPr/>
        </p:nvSpPr>
        <p:spPr bwMode="auto">
          <a:xfrm>
            <a:off x="6477000" y="4191000"/>
            <a:ext cx="2101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/>
              <a:t>N=EV charging capacity</a:t>
            </a:r>
          </a:p>
        </p:txBody>
      </p:sp>
      <p:sp>
        <p:nvSpPr>
          <p:cNvPr id="34" name="TextBox 76"/>
          <p:cNvSpPr txBox="1">
            <a:spLocks noChangeArrowheads="1"/>
          </p:cNvSpPr>
          <p:nvPr/>
        </p:nvSpPr>
        <p:spPr bwMode="auto">
          <a:xfrm>
            <a:off x="1676400" y="1143000"/>
            <a:ext cx="38862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400" dirty="0">
                <a:latin typeface="+mn-lt"/>
              </a:rPr>
              <a:t>Capacity constraint</a:t>
            </a:r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1422400" y="1346200"/>
            <a:ext cx="279400" cy="330200"/>
          </a:xfrm>
          <a:custGeom>
            <a:avLst/>
            <a:gdLst>
              <a:gd name="T0" fmla="*/ 279400 w 279400"/>
              <a:gd name="T1" fmla="*/ 0 h 330200"/>
              <a:gd name="T2" fmla="*/ 50800 w 279400"/>
              <a:gd name="T3" fmla="*/ 152400 h 330200"/>
              <a:gd name="T4" fmla="*/ 0 w 279400"/>
              <a:gd name="T5" fmla="*/ 330200 h 330200"/>
              <a:gd name="T6" fmla="*/ 0 60000 65536"/>
              <a:gd name="T7" fmla="*/ 0 60000 65536"/>
              <a:gd name="T8" fmla="*/ 0 60000 65536"/>
              <a:gd name="T9" fmla="*/ 0 w 279400"/>
              <a:gd name="T10" fmla="*/ 0 h 330200"/>
              <a:gd name="T11" fmla="*/ 279400 w 279400"/>
              <a:gd name="T12" fmla="*/ 330200 h 330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9400" h="330200">
                <a:moveTo>
                  <a:pt x="279400" y="0"/>
                </a:moveTo>
                <a:cubicBezTo>
                  <a:pt x="188383" y="48683"/>
                  <a:pt x="97367" y="97367"/>
                  <a:pt x="50800" y="152400"/>
                </a:cubicBezTo>
                <a:cubicBezTo>
                  <a:pt x="4233" y="207433"/>
                  <a:pt x="2116" y="268816"/>
                  <a:pt x="0" y="33020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 idx="4294967295"/>
          </p:nvPr>
        </p:nvSpPr>
        <p:spPr>
          <a:xfrm>
            <a:off x="0" y="147638"/>
            <a:ext cx="8343900" cy="838200"/>
          </a:xfrm>
        </p:spPr>
        <p:txBody>
          <a:bodyPr/>
          <a:lstStyle/>
          <a:p>
            <a:r>
              <a:rPr lang="en-US" smtClean="0"/>
              <a:t>Optimization &amp; Control Theory for Smart Grids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6350"/>
            <a:ext cx="5461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10"/>
          <p:cNvSpPr txBox="1">
            <a:spLocks noChangeArrowheads="1"/>
          </p:cNvSpPr>
          <p:nvPr/>
        </p:nvSpPr>
        <p:spPr bwMode="auto">
          <a:xfrm>
            <a:off x="5918200" y="1379538"/>
            <a:ext cx="2965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</a:rPr>
              <a:t>US power grid</a:t>
            </a:r>
          </a:p>
        </p:txBody>
      </p: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6148388" y="2097088"/>
            <a:ext cx="26638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Greatest </a:t>
            </a:r>
          </a:p>
          <a:p>
            <a:pPr algn="ctr"/>
            <a:r>
              <a:rPr lang="en-US" sz="2800"/>
              <a:t>Engineering</a:t>
            </a:r>
          </a:p>
          <a:p>
            <a:pPr algn="ctr"/>
            <a:r>
              <a:rPr lang="en-US" sz="2800"/>
              <a:t>Achievement of</a:t>
            </a:r>
          </a:p>
          <a:p>
            <a:pPr algn="ctr"/>
            <a:r>
              <a:rPr lang="en-US" sz="2800"/>
              <a:t>20</a:t>
            </a:r>
            <a:r>
              <a:rPr lang="en-US" sz="2800" baseline="30000"/>
              <a:t>th</a:t>
            </a:r>
            <a:r>
              <a:rPr lang="en-US" sz="2800"/>
              <a:t> century</a:t>
            </a:r>
          </a:p>
        </p:txBody>
      </p:sp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0" y="4718050"/>
            <a:ext cx="53784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will require  </a:t>
            </a:r>
            <a:r>
              <a:rPr lang="en-US" sz="3200">
                <a:solidFill>
                  <a:srgbClr val="C00000"/>
                </a:solidFill>
              </a:rPr>
              <a:t>smart revolution </a:t>
            </a:r>
          </a:p>
          <a:p>
            <a:pPr algn="ctr"/>
            <a:r>
              <a:rPr lang="en-US" sz="3200"/>
              <a:t>in 21</a:t>
            </a:r>
            <a:r>
              <a:rPr lang="en-US" sz="3200" baseline="30000"/>
              <a:t>st</a:t>
            </a:r>
            <a:r>
              <a:rPr lang="en-US" sz="3200"/>
              <a:t> century </a:t>
            </a:r>
          </a:p>
        </p:txBody>
      </p:sp>
      <p:pic>
        <p:nvPicPr>
          <p:cNvPr id="7176" name="Content Placeholder 3" descr="800px-Electricity_grid_simple-_North_America_sv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8125" y="4521200"/>
            <a:ext cx="37687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Control </a:t>
            </a:r>
            <a:r>
              <a:rPr lang="en-US" dirty="0" smtClean="0">
                <a:solidFill>
                  <a:schemeClr val="bg1"/>
                </a:solidFill>
              </a:rPr>
              <a:t>(of electric vehicle charging)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4688106" y="3004494"/>
            <a:ext cx="4267200" cy="123110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800" dirty="0"/>
              <a:t>Determine </a:t>
            </a:r>
            <a:r>
              <a:rPr lang="en-US" sz="1800" dirty="0">
                <a:latin typeface="Symbol" pitchFamily="18" charset="2"/>
              </a:rPr>
              <a:t>l</a:t>
            </a:r>
            <a:r>
              <a:rPr lang="en-US" sz="1800" dirty="0"/>
              <a:t>(t</a:t>
            </a:r>
            <a:r>
              <a:rPr lang="en-US" sz="1800" baseline="-25000" dirty="0"/>
              <a:t>i</a:t>
            </a:r>
            <a:r>
              <a:rPr lang="en-US" sz="1800" dirty="0"/>
              <a:t>→t</a:t>
            </a:r>
            <a:r>
              <a:rPr lang="en-US" sz="1800" baseline="-25000" dirty="0"/>
              <a:t>i+1</a:t>
            </a:r>
            <a:r>
              <a:rPr lang="en-US" sz="1800" dirty="0"/>
              <a:t>)=</a:t>
            </a:r>
            <a:r>
              <a:rPr lang="en-US" sz="1800" dirty="0" smtClean="0"/>
              <a:t>F[n(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i</a:t>
            </a:r>
            <a:r>
              <a:rPr lang="en-US" sz="1800" dirty="0"/>
              <a:t>)] such that E(n) </a:t>
            </a:r>
            <a:r>
              <a:rPr lang="en-US" dirty="0">
                <a:sym typeface="Math3" pitchFamily="2" charset="2"/>
              </a:rPr>
              <a:t>-&gt;</a:t>
            </a:r>
            <a:r>
              <a:rPr lang="en-US" sz="1800" dirty="0"/>
              <a:t> N, but </a:t>
            </a:r>
            <a:r>
              <a:rPr lang="en-US" dirty="0" err="1">
                <a:latin typeface="Symbol" pitchFamily="18" charset="2"/>
              </a:rPr>
              <a:t>p</a:t>
            </a:r>
            <a:r>
              <a:rPr lang="en-US" sz="1800" baseline="-25000" dirty="0" err="1"/>
              <a:t>n</a:t>
            </a:r>
            <a:r>
              <a:rPr lang="en-US" sz="1800" baseline="-25000" dirty="0"/>
              <a:t>&gt;N</a:t>
            </a:r>
            <a:r>
              <a:rPr lang="en-US" sz="1800" dirty="0"/>
              <a:t> is minimized.</a:t>
            </a:r>
          </a:p>
          <a:p>
            <a:pPr>
              <a:buFont typeface="Wingdings" pitchFamily="2" charset="2"/>
              <a:buNone/>
            </a:pPr>
            <a:r>
              <a:rPr lang="en-US" sz="1800" dirty="0"/>
              <a:t>Maximum circuit utilization with small chance of an overload</a:t>
            </a:r>
          </a:p>
        </p:txBody>
      </p:sp>
      <p:cxnSp>
        <p:nvCxnSpPr>
          <p:cNvPr id="6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4816361" y="2127170"/>
            <a:ext cx="10668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" name="Straight Arrow Connector 11"/>
          <p:cNvCxnSpPr>
            <a:cxnSpLocks noChangeShapeType="1"/>
          </p:cNvCxnSpPr>
          <p:nvPr/>
        </p:nvCxnSpPr>
        <p:spPr bwMode="auto">
          <a:xfrm>
            <a:off x="5350555" y="2659776"/>
            <a:ext cx="30480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" name="Straight Connector 16"/>
          <p:cNvCxnSpPr>
            <a:cxnSpLocks noChangeShapeType="1"/>
          </p:cNvCxnSpPr>
          <p:nvPr/>
        </p:nvCxnSpPr>
        <p:spPr bwMode="auto">
          <a:xfrm rot="5400000">
            <a:off x="6645955" y="2659776"/>
            <a:ext cx="152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5301342" y="2659776"/>
            <a:ext cx="304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sz="1600" dirty="0"/>
              <a:t>t</a:t>
            </a:r>
            <a:r>
              <a:rPr lang="en-US" sz="1600" baseline="-25000" dirty="0"/>
              <a:t>i-1</a:t>
            </a:r>
            <a:r>
              <a:rPr lang="en-US" sz="1600" dirty="0"/>
              <a:t>                  </a:t>
            </a:r>
            <a:r>
              <a:rPr lang="en-US" sz="1600" dirty="0" err="1"/>
              <a:t>t</a:t>
            </a:r>
            <a:r>
              <a:rPr lang="en-US" sz="1600" baseline="-25000" dirty="0" err="1"/>
              <a:t>i</a:t>
            </a:r>
            <a:r>
              <a:rPr lang="en-US" sz="1600" dirty="0"/>
              <a:t>                 t</a:t>
            </a:r>
            <a:r>
              <a:rPr lang="en-US" sz="1600" baseline="-25000" dirty="0"/>
              <a:t>i+1</a:t>
            </a:r>
            <a:endParaRPr lang="en-US" baseline="-25000" dirty="0"/>
          </a:p>
        </p:txBody>
      </p:sp>
      <p:cxnSp>
        <p:nvCxnSpPr>
          <p:cNvPr id="10" name="Straight Connector 19"/>
          <p:cNvCxnSpPr>
            <a:cxnSpLocks noChangeShapeType="1"/>
          </p:cNvCxnSpPr>
          <p:nvPr/>
        </p:nvCxnSpPr>
        <p:spPr bwMode="auto">
          <a:xfrm rot="5400000">
            <a:off x="5007655" y="2088276"/>
            <a:ext cx="1295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1" name="Straight Connector 20"/>
          <p:cNvCxnSpPr>
            <a:cxnSpLocks noChangeShapeType="1"/>
          </p:cNvCxnSpPr>
          <p:nvPr/>
        </p:nvCxnSpPr>
        <p:spPr bwMode="auto">
          <a:xfrm rot="5400000">
            <a:off x="7711167" y="2659776"/>
            <a:ext cx="152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" name="Straight Connector 22"/>
          <p:cNvCxnSpPr>
            <a:cxnSpLocks noChangeShapeType="1"/>
          </p:cNvCxnSpPr>
          <p:nvPr/>
        </p:nvCxnSpPr>
        <p:spPr bwMode="auto">
          <a:xfrm rot="5400000">
            <a:off x="6074455" y="2088276"/>
            <a:ext cx="1295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3" name="Straight Connector 23"/>
          <p:cNvCxnSpPr>
            <a:cxnSpLocks noChangeShapeType="1"/>
          </p:cNvCxnSpPr>
          <p:nvPr/>
        </p:nvCxnSpPr>
        <p:spPr bwMode="auto">
          <a:xfrm rot="16200000" flipH="1">
            <a:off x="7283336" y="2049382"/>
            <a:ext cx="1524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4" name="Straight Connector 25"/>
          <p:cNvCxnSpPr>
            <a:cxnSpLocks noChangeShapeType="1"/>
          </p:cNvCxnSpPr>
          <p:nvPr/>
        </p:nvCxnSpPr>
        <p:spPr bwMode="auto">
          <a:xfrm>
            <a:off x="5655355" y="2202576"/>
            <a:ext cx="1066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med" len="med"/>
            <a:tailEnd/>
          </a:ln>
        </p:spPr>
      </p:cxnSp>
      <p:cxnSp>
        <p:nvCxnSpPr>
          <p:cNvPr id="15" name="Straight Connector 27"/>
          <p:cNvCxnSpPr>
            <a:cxnSpLocks noChangeShapeType="1"/>
          </p:cNvCxnSpPr>
          <p:nvPr/>
        </p:nvCxnSpPr>
        <p:spPr bwMode="auto">
          <a:xfrm>
            <a:off x="6722155" y="1897776"/>
            <a:ext cx="1066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med" len="med"/>
            <a:tailEnd/>
          </a:ln>
        </p:spPr>
      </p:cxnSp>
      <p:cxnSp>
        <p:nvCxnSpPr>
          <p:cNvPr id="16" name="Straight Connector 28"/>
          <p:cNvCxnSpPr>
            <a:cxnSpLocks noChangeShapeType="1"/>
          </p:cNvCxnSpPr>
          <p:nvPr/>
        </p:nvCxnSpPr>
        <p:spPr bwMode="auto">
          <a:xfrm>
            <a:off x="7788955" y="2050176"/>
            <a:ext cx="1066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med" len="med"/>
            <a:tailEnd/>
          </a:ln>
        </p:spPr>
      </p:cxnSp>
      <p:sp>
        <p:nvSpPr>
          <p:cNvPr id="17" name="Freeform 32"/>
          <p:cNvSpPr>
            <a:spLocks/>
          </p:cNvSpPr>
          <p:nvPr/>
        </p:nvSpPr>
        <p:spPr bwMode="auto">
          <a:xfrm>
            <a:off x="5564867" y="1896189"/>
            <a:ext cx="1185863" cy="128587"/>
          </a:xfrm>
          <a:custGeom>
            <a:avLst/>
            <a:gdLst>
              <a:gd name="T0" fmla="*/ 0 w 1186455"/>
              <a:gd name="T1" fmla="*/ 129833 h 128339"/>
              <a:gd name="T2" fmla="*/ 139280 w 1186455"/>
              <a:gd name="T3" fmla="*/ 104138 h 128339"/>
              <a:gd name="T4" fmla="*/ 215253 w 1186455"/>
              <a:gd name="T5" fmla="*/ 78442 h 128339"/>
              <a:gd name="T6" fmla="*/ 354538 w 1186455"/>
              <a:gd name="T7" fmla="*/ 65595 h 128339"/>
              <a:gd name="T8" fmla="*/ 569791 w 1186455"/>
              <a:gd name="T9" fmla="*/ 78442 h 128339"/>
              <a:gd name="T10" fmla="*/ 607777 w 1186455"/>
              <a:gd name="T11" fmla="*/ 52747 h 128339"/>
              <a:gd name="T12" fmla="*/ 683749 w 1186455"/>
              <a:gd name="T13" fmla="*/ 39899 h 128339"/>
              <a:gd name="T14" fmla="*/ 696411 w 1186455"/>
              <a:gd name="T15" fmla="*/ 1357 h 128339"/>
              <a:gd name="T16" fmla="*/ 962312 w 1186455"/>
              <a:gd name="T17" fmla="*/ 14201 h 128339"/>
              <a:gd name="T18" fmla="*/ 1000298 w 1186455"/>
              <a:gd name="T19" fmla="*/ 39899 h 128339"/>
              <a:gd name="T20" fmla="*/ 1076272 w 1186455"/>
              <a:gd name="T21" fmla="*/ 27051 h 128339"/>
              <a:gd name="T22" fmla="*/ 1164906 w 1186455"/>
              <a:gd name="T23" fmla="*/ 1357 h 1283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86455"/>
              <a:gd name="T37" fmla="*/ 0 h 128339"/>
              <a:gd name="T38" fmla="*/ 1186455 w 1186455"/>
              <a:gd name="T39" fmla="*/ 128339 h 1283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86455" h="128339">
                <a:moveTo>
                  <a:pt x="0" y="128339"/>
                </a:moveTo>
                <a:cubicBezTo>
                  <a:pt x="62612" y="119394"/>
                  <a:pt x="85263" y="119270"/>
                  <a:pt x="139700" y="102939"/>
                </a:cubicBezTo>
                <a:cubicBezTo>
                  <a:pt x="165345" y="95246"/>
                  <a:pt x="189236" y="79963"/>
                  <a:pt x="215900" y="77539"/>
                </a:cubicBezTo>
                <a:lnTo>
                  <a:pt x="355600" y="64839"/>
                </a:lnTo>
                <a:cubicBezTo>
                  <a:pt x="476159" y="105025"/>
                  <a:pt x="405136" y="92663"/>
                  <a:pt x="571500" y="77539"/>
                </a:cubicBezTo>
                <a:cubicBezTo>
                  <a:pt x="584200" y="69072"/>
                  <a:pt x="595120" y="56966"/>
                  <a:pt x="609600" y="52139"/>
                </a:cubicBezTo>
                <a:cubicBezTo>
                  <a:pt x="634029" y="43996"/>
                  <a:pt x="663442" y="52215"/>
                  <a:pt x="685800" y="39439"/>
                </a:cubicBezTo>
                <a:cubicBezTo>
                  <a:pt x="697423" y="32797"/>
                  <a:pt x="694267" y="14039"/>
                  <a:pt x="698500" y="1339"/>
                </a:cubicBezTo>
                <a:cubicBezTo>
                  <a:pt x="787400" y="5572"/>
                  <a:pt x="876887" y="3000"/>
                  <a:pt x="965200" y="14039"/>
                </a:cubicBezTo>
                <a:cubicBezTo>
                  <a:pt x="980346" y="15932"/>
                  <a:pt x="988130" y="37753"/>
                  <a:pt x="1003300" y="39439"/>
                </a:cubicBezTo>
                <a:cubicBezTo>
                  <a:pt x="1028893" y="42283"/>
                  <a:pt x="1054518" y="32984"/>
                  <a:pt x="1079500" y="26739"/>
                </a:cubicBezTo>
                <a:cubicBezTo>
                  <a:pt x="1186455" y="0"/>
                  <a:pt x="1124698" y="1339"/>
                  <a:pt x="1168400" y="1339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34"/>
          <p:cNvSpPr>
            <a:spLocks/>
          </p:cNvSpPr>
          <p:nvPr/>
        </p:nvSpPr>
        <p:spPr bwMode="auto">
          <a:xfrm>
            <a:off x="5553755" y="1288176"/>
            <a:ext cx="3405187" cy="661988"/>
          </a:xfrm>
          <a:custGeom>
            <a:avLst/>
            <a:gdLst>
              <a:gd name="T0" fmla="*/ 104775 w 3405187"/>
              <a:gd name="T1" fmla="*/ 657229 h 661987"/>
              <a:gd name="T2" fmla="*/ 142875 w 3405187"/>
              <a:gd name="T3" fmla="*/ 628654 h 661987"/>
              <a:gd name="T4" fmla="*/ 195262 w 3405187"/>
              <a:gd name="T5" fmla="*/ 604841 h 661987"/>
              <a:gd name="T6" fmla="*/ 223837 w 3405187"/>
              <a:gd name="T7" fmla="*/ 590554 h 661987"/>
              <a:gd name="T8" fmla="*/ 261937 w 3405187"/>
              <a:gd name="T9" fmla="*/ 566741 h 661987"/>
              <a:gd name="T10" fmla="*/ 566737 w 3405187"/>
              <a:gd name="T11" fmla="*/ 542929 h 661987"/>
              <a:gd name="T12" fmla="*/ 595312 w 3405187"/>
              <a:gd name="T13" fmla="*/ 528641 h 661987"/>
              <a:gd name="T14" fmla="*/ 885825 w 3405187"/>
              <a:gd name="T15" fmla="*/ 504829 h 661987"/>
              <a:gd name="T16" fmla="*/ 919162 w 3405187"/>
              <a:gd name="T17" fmla="*/ 452441 h 661987"/>
              <a:gd name="T18" fmla="*/ 942975 w 3405187"/>
              <a:gd name="T19" fmla="*/ 433391 h 661987"/>
              <a:gd name="T20" fmla="*/ 971550 w 3405187"/>
              <a:gd name="T21" fmla="*/ 414341 h 661987"/>
              <a:gd name="T22" fmla="*/ 1081091 w 3405187"/>
              <a:gd name="T23" fmla="*/ 395291 h 661987"/>
              <a:gd name="T24" fmla="*/ 1223966 w 3405187"/>
              <a:gd name="T25" fmla="*/ 381004 h 661987"/>
              <a:gd name="T26" fmla="*/ 1271591 w 3405187"/>
              <a:gd name="T27" fmla="*/ 357191 h 661987"/>
              <a:gd name="T28" fmla="*/ 1300166 w 3405187"/>
              <a:gd name="T29" fmla="*/ 323850 h 661987"/>
              <a:gd name="T30" fmla="*/ 1323979 w 3405187"/>
              <a:gd name="T31" fmla="*/ 300037 h 661987"/>
              <a:gd name="T32" fmla="*/ 1395416 w 3405187"/>
              <a:gd name="T33" fmla="*/ 257175 h 661987"/>
              <a:gd name="T34" fmla="*/ 1524004 w 3405187"/>
              <a:gd name="T35" fmla="*/ 214312 h 661987"/>
              <a:gd name="T36" fmla="*/ 1571629 w 3405187"/>
              <a:gd name="T37" fmla="*/ 166687 h 661987"/>
              <a:gd name="T38" fmla="*/ 1614491 w 3405187"/>
              <a:gd name="T39" fmla="*/ 128587 h 661987"/>
              <a:gd name="T40" fmla="*/ 1657354 w 3405187"/>
              <a:gd name="T41" fmla="*/ 100012 h 661987"/>
              <a:gd name="T42" fmla="*/ 1752604 w 3405187"/>
              <a:gd name="T43" fmla="*/ 85725 h 661987"/>
              <a:gd name="T44" fmla="*/ 1814516 w 3405187"/>
              <a:gd name="T45" fmla="*/ 76200 h 661987"/>
              <a:gd name="T46" fmla="*/ 1871666 w 3405187"/>
              <a:gd name="T47" fmla="*/ 61912 h 661987"/>
              <a:gd name="T48" fmla="*/ 1928816 w 3405187"/>
              <a:gd name="T49" fmla="*/ 28575 h 661987"/>
              <a:gd name="T50" fmla="*/ 1990729 w 3405187"/>
              <a:gd name="T51" fmla="*/ 0 h 661987"/>
              <a:gd name="T52" fmla="*/ 2252663 w 3405187"/>
              <a:gd name="T53" fmla="*/ 38100 h 661987"/>
              <a:gd name="T54" fmla="*/ 2295525 w 3405187"/>
              <a:gd name="T55" fmla="*/ 66675 h 661987"/>
              <a:gd name="T56" fmla="*/ 2319337 w 3405187"/>
              <a:gd name="T57" fmla="*/ 85725 h 661987"/>
              <a:gd name="T58" fmla="*/ 2443163 w 3405187"/>
              <a:gd name="T59" fmla="*/ 95250 h 661987"/>
              <a:gd name="T60" fmla="*/ 2486025 w 3405187"/>
              <a:gd name="T61" fmla="*/ 109537 h 661987"/>
              <a:gd name="T62" fmla="*/ 2624137 w 3405187"/>
              <a:gd name="T63" fmla="*/ 109537 h 661987"/>
              <a:gd name="T64" fmla="*/ 2690813 w 3405187"/>
              <a:gd name="T65" fmla="*/ 90487 h 661987"/>
              <a:gd name="T66" fmla="*/ 2881313 w 3405187"/>
              <a:gd name="T67" fmla="*/ 95250 h 661987"/>
              <a:gd name="T68" fmla="*/ 2905125 w 3405187"/>
              <a:gd name="T69" fmla="*/ 123825 h 661987"/>
              <a:gd name="T70" fmla="*/ 3033713 w 3405187"/>
              <a:gd name="T71" fmla="*/ 104775 h 661987"/>
              <a:gd name="T72" fmla="*/ 3176587 w 3405187"/>
              <a:gd name="T73" fmla="*/ 90487 h 661987"/>
              <a:gd name="T74" fmla="*/ 3286125 w 3405187"/>
              <a:gd name="T75" fmla="*/ 109537 h 661987"/>
              <a:gd name="T76" fmla="*/ 3314701 w 3405187"/>
              <a:gd name="T77" fmla="*/ 128587 h 661987"/>
              <a:gd name="T78" fmla="*/ 3348037 w 3405187"/>
              <a:gd name="T79" fmla="*/ 133350 h 661987"/>
              <a:gd name="T80" fmla="*/ 3405187 w 3405187"/>
              <a:gd name="T81" fmla="*/ 123825 h 66198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405187"/>
              <a:gd name="T124" fmla="*/ 0 h 661987"/>
              <a:gd name="T125" fmla="*/ 3405187 w 3405187"/>
              <a:gd name="T126" fmla="*/ 661987 h 66198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405187" h="661987">
                <a:moveTo>
                  <a:pt x="0" y="661987"/>
                </a:moveTo>
                <a:cubicBezTo>
                  <a:pt x="34925" y="660400"/>
                  <a:pt x="69925" y="660013"/>
                  <a:pt x="104775" y="657225"/>
                </a:cubicBezTo>
                <a:cubicBezTo>
                  <a:pt x="124929" y="655613"/>
                  <a:pt x="115779" y="650983"/>
                  <a:pt x="128587" y="638175"/>
                </a:cubicBezTo>
                <a:cubicBezTo>
                  <a:pt x="132635" y="634128"/>
                  <a:pt x="138478" y="632314"/>
                  <a:pt x="142875" y="628650"/>
                </a:cubicBezTo>
                <a:cubicBezTo>
                  <a:pt x="148049" y="624338"/>
                  <a:pt x="151558" y="618098"/>
                  <a:pt x="157162" y="614362"/>
                </a:cubicBezTo>
                <a:cubicBezTo>
                  <a:pt x="163435" y="610180"/>
                  <a:pt x="191832" y="605523"/>
                  <a:pt x="195262" y="604837"/>
                </a:cubicBezTo>
                <a:cubicBezTo>
                  <a:pt x="200025" y="601662"/>
                  <a:pt x="204430" y="597872"/>
                  <a:pt x="209550" y="595312"/>
                </a:cubicBezTo>
                <a:cubicBezTo>
                  <a:pt x="214040" y="593067"/>
                  <a:pt x="219917" y="593686"/>
                  <a:pt x="223837" y="590550"/>
                </a:cubicBezTo>
                <a:cubicBezTo>
                  <a:pt x="228307" y="586974"/>
                  <a:pt x="228508" y="579296"/>
                  <a:pt x="233362" y="576262"/>
                </a:cubicBezTo>
                <a:cubicBezTo>
                  <a:pt x="241876" y="570941"/>
                  <a:pt x="251898" y="566910"/>
                  <a:pt x="261937" y="566737"/>
                </a:cubicBezTo>
                <a:lnTo>
                  <a:pt x="538162" y="561975"/>
                </a:lnTo>
                <a:lnTo>
                  <a:pt x="566737" y="542925"/>
                </a:lnTo>
                <a:cubicBezTo>
                  <a:pt x="571500" y="539750"/>
                  <a:pt x="575595" y="535210"/>
                  <a:pt x="581025" y="533400"/>
                </a:cubicBezTo>
                <a:cubicBezTo>
                  <a:pt x="585787" y="531812"/>
                  <a:pt x="590924" y="531075"/>
                  <a:pt x="595312" y="528637"/>
                </a:cubicBezTo>
                <a:cubicBezTo>
                  <a:pt x="644433" y="501347"/>
                  <a:pt x="605848" y="515599"/>
                  <a:pt x="638175" y="504825"/>
                </a:cubicBezTo>
                <a:cubicBezTo>
                  <a:pt x="688627" y="506266"/>
                  <a:pt x="819048" y="514841"/>
                  <a:pt x="885825" y="504825"/>
                </a:cubicBezTo>
                <a:cubicBezTo>
                  <a:pt x="891485" y="503976"/>
                  <a:pt x="895350" y="498475"/>
                  <a:pt x="900112" y="495300"/>
                </a:cubicBezTo>
                <a:cubicBezTo>
                  <a:pt x="915207" y="472657"/>
                  <a:pt x="907826" y="486444"/>
                  <a:pt x="919162" y="452437"/>
                </a:cubicBezTo>
                <a:cubicBezTo>
                  <a:pt x="920750" y="447675"/>
                  <a:pt x="919055" y="439368"/>
                  <a:pt x="923925" y="438150"/>
                </a:cubicBezTo>
                <a:lnTo>
                  <a:pt x="942975" y="433387"/>
                </a:lnTo>
                <a:cubicBezTo>
                  <a:pt x="947737" y="428625"/>
                  <a:pt x="951658" y="422836"/>
                  <a:pt x="957262" y="419100"/>
                </a:cubicBezTo>
                <a:cubicBezTo>
                  <a:pt x="961439" y="416315"/>
                  <a:pt x="966546" y="414737"/>
                  <a:pt x="971550" y="414337"/>
                </a:cubicBezTo>
                <a:cubicBezTo>
                  <a:pt x="1006400" y="411549"/>
                  <a:pt x="1041400" y="411162"/>
                  <a:pt x="1076325" y="409575"/>
                </a:cubicBezTo>
                <a:cubicBezTo>
                  <a:pt x="1077912" y="404812"/>
                  <a:pt x="1077002" y="398205"/>
                  <a:pt x="1081087" y="395287"/>
                </a:cubicBezTo>
                <a:cubicBezTo>
                  <a:pt x="1089257" y="389451"/>
                  <a:pt x="1099630" y="386180"/>
                  <a:pt x="1109662" y="385762"/>
                </a:cubicBezTo>
                <a:lnTo>
                  <a:pt x="1223962" y="381000"/>
                </a:lnTo>
                <a:cubicBezTo>
                  <a:pt x="1268573" y="366129"/>
                  <a:pt x="1202592" y="390490"/>
                  <a:pt x="1252537" y="361950"/>
                </a:cubicBezTo>
                <a:cubicBezTo>
                  <a:pt x="1258220" y="358703"/>
                  <a:pt x="1265237" y="358775"/>
                  <a:pt x="1271587" y="357187"/>
                </a:cubicBezTo>
                <a:cubicBezTo>
                  <a:pt x="1277937" y="350837"/>
                  <a:pt x="1284793" y="344955"/>
                  <a:pt x="1290637" y="338137"/>
                </a:cubicBezTo>
                <a:cubicBezTo>
                  <a:pt x="1294362" y="333791"/>
                  <a:pt x="1296115" y="327897"/>
                  <a:pt x="1300162" y="323850"/>
                </a:cubicBezTo>
                <a:cubicBezTo>
                  <a:pt x="1304210" y="319803"/>
                  <a:pt x="1309687" y="317500"/>
                  <a:pt x="1314450" y="314325"/>
                </a:cubicBezTo>
                <a:cubicBezTo>
                  <a:pt x="1317625" y="309562"/>
                  <a:pt x="1319505" y="303613"/>
                  <a:pt x="1323975" y="300037"/>
                </a:cubicBezTo>
                <a:cubicBezTo>
                  <a:pt x="1328855" y="296133"/>
                  <a:pt x="1360893" y="290748"/>
                  <a:pt x="1362075" y="290512"/>
                </a:cubicBezTo>
                <a:cubicBezTo>
                  <a:pt x="1383910" y="257760"/>
                  <a:pt x="1370265" y="265557"/>
                  <a:pt x="1395412" y="257175"/>
                </a:cubicBezTo>
                <a:cubicBezTo>
                  <a:pt x="1398991" y="251806"/>
                  <a:pt x="1414260" y="220965"/>
                  <a:pt x="1428750" y="219075"/>
                </a:cubicBezTo>
                <a:cubicBezTo>
                  <a:pt x="1460273" y="214963"/>
                  <a:pt x="1492250" y="215900"/>
                  <a:pt x="1524000" y="214312"/>
                </a:cubicBezTo>
                <a:cubicBezTo>
                  <a:pt x="1533525" y="207962"/>
                  <a:pt x="1546225" y="204787"/>
                  <a:pt x="1552575" y="195262"/>
                </a:cubicBezTo>
                <a:lnTo>
                  <a:pt x="1571625" y="166687"/>
                </a:lnTo>
                <a:cubicBezTo>
                  <a:pt x="1574800" y="161925"/>
                  <a:pt x="1576388" y="155575"/>
                  <a:pt x="1581150" y="152400"/>
                </a:cubicBezTo>
                <a:cubicBezTo>
                  <a:pt x="1614833" y="129944"/>
                  <a:pt x="1573118" y="158136"/>
                  <a:pt x="1614487" y="128587"/>
                </a:cubicBezTo>
                <a:cubicBezTo>
                  <a:pt x="1619145" y="125260"/>
                  <a:pt x="1624378" y="122726"/>
                  <a:pt x="1628775" y="119062"/>
                </a:cubicBezTo>
                <a:cubicBezTo>
                  <a:pt x="1669403" y="85206"/>
                  <a:pt x="1619684" y="118846"/>
                  <a:pt x="1657350" y="100012"/>
                </a:cubicBezTo>
                <a:cubicBezTo>
                  <a:pt x="1662469" y="97452"/>
                  <a:pt x="1665977" y="91336"/>
                  <a:pt x="1671637" y="90487"/>
                </a:cubicBezTo>
                <a:cubicBezTo>
                  <a:pt x="1698372" y="86477"/>
                  <a:pt x="1725640" y="87722"/>
                  <a:pt x="1752600" y="85725"/>
                </a:cubicBezTo>
                <a:cubicBezTo>
                  <a:pt x="1768511" y="84546"/>
                  <a:pt x="1784350" y="82550"/>
                  <a:pt x="1800225" y="80962"/>
                </a:cubicBezTo>
                <a:cubicBezTo>
                  <a:pt x="1804987" y="79375"/>
                  <a:pt x="1810022" y="78445"/>
                  <a:pt x="1814512" y="76200"/>
                </a:cubicBezTo>
                <a:cubicBezTo>
                  <a:pt x="1819632" y="73640"/>
                  <a:pt x="1823247" y="68063"/>
                  <a:pt x="1828800" y="66675"/>
                </a:cubicBezTo>
                <a:cubicBezTo>
                  <a:pt x="1842746" y="63188"/>
                  <a:pt x="1857375" y="63500"/>
                  <a:pt x="1871662" y="61912"/>
                </a:cubicBezTo>
                <a:cubicBezTo>
                  <a:pt x="1899477" y="52642"/>
                  <a:pt x="1873934" y="64404"/>
                  <a:pt x="1895475" y="42862"/>
                </a:cubicBezTo>
                <a:cubicBezTo>
                  <a:pt x="1906438" y="31898"/>
                  <a:pt x="1914238" y="32218"/>
                  <a:pt x="1928812" y="28575"/>
                </a:cubicBezTo>
                <a:cubicBezTo>
                  <a:pt x="1938337" y="22225"/>
                  <a:pt x="1946281" y="12302"/>
                  <a:pt x="1957387" y="9525"/>
                </a:cubicBezTo>
                <a:cubicBezTo>
                  <a:pt x="1981307" y="3544"/>
                  <a:pt x="1970227" y="6832"/>
                  <a:pt x="1990725" y="0"/>
                </a:cubicBezTo>
                <a:lnTo>
                  <a:pt x="2224087" y="4762"/>
                </a:lnTo>
                <a:cubicBezTo>
                  <a:pt x="2271203" y="6540"/>
                  <a:pt x="2212957" y="11630"/>
                  <a:pt x="2252662" y="38100"/>
                </a:cubicBezTo>
                <a:lnTo>
                  <a:pt x="2281237" y="57150"/>
                </a:lnTo>
                <a:cubicBezTo>
                  <a:pt x="2286000" y="60325"/>
                  <a:pt x="2290095" y="64865"/>
                  <a:pt x="2295525" y="66675"/>
                </a:cubicBezTo>
                <a:lnTo>
                  <a:pt x="2309812" y="71437"/>
                </a:lnTo>
                <a:cubicBezTo>
                  <a:pt x="2312987" y="76200"/>
                  <a:pt x="2314867" y="82149"/>
                  <a:pt x="2319337" y="85725"/>
                </a:cubicBezTo>
                <a:cubicBezTo>
                  <a:pt x="2323257" y="88861"/>
                  <a:pt x="2328620" y="90102"/>
                  <a:pt x="2333625" y="90487"/>
                </a:cubicBezTo>
                <a:cubicBezTo>
                  <a:pt x="2370064" y="93290"/>
                  <a:pt x="2406650" y="93662"/>
                  <a:pt x="2443162" y="95250"/>
                </a:cubicBezTo>
                <a:cubicBezTo>
                  <a:pt x="2452687" y="96837"/>
                  <a:pt x="2462576" y="96959"/>
                  <a:pt x="2471737" y="100012"/>
                </a:cubicBezTo>
                <a:cubicBezTo>
                  <a:pt x="2477167" y="101822"/>
                  <a:pt x="2480905" y="106977"/>
                  <a:pt x="2486025" y="109537"/>
                </a:cubicBezTo>
                <a:cubicBezTo>
                  <a:pt x="2490515" y="111782"/>
                  <a:pt x="2495550" y="112712"/>
                  <a:pt x="2500312" y="114300"/>
                </a:cubicBezTo>
                <a:cubicBezTo>
                  <a:pt x="2541587" y="112712"/>
                  <a:pt x="2583219" y="115181"/>
                  <a:pt x="2624137" y="109537"/>
                </a:cubicBezTo>
                <a:cubicBezTo>
                  <a:pt x="2630809" y="108617"/>
                  <a:pt x="2631949" y="97100"/>
                  <a:pt x="2638425" y="95250"/>
                </a:cubicBezTo>
                <a:cubicBezTo>
                  <a:pt x="2655285" y="90433"/>
                  <a:pt x="2673350" y="92075"/>
                  <a:pt x="2690812" y="90487"/>
                </a:cubicBezTo>
                <a:cubicBezTo>
                  <a:pt x="2742829" y="55810"/>
                  <a:pt x="2704205" y="77548"/>
                  <a:pt x="2843212" y="85725"/>
                </a:cubicBezTo>
                <a:cubicBezTo>
                  <a:pt x="2857174" y="86546"/>
                  <a:pt x="2868507" y="90981"/>
                  <a:pt x="2881312" y="95250"/>
                </a:cubicBezTo>
                <a:cubicBezTo>
                  <a:pt x="2884487" y="101600"/>
                  <a:pt x="2886292" y="108846"/>
                  <a:pt x="2890837" y="114300"/>
                </a:cubicBezTo>
                <a:cubicBezTo>
                  <a:pt x="2894501" y="118697"/>
                  <a:pt x="2899404" y="123628"/>
                  <a:pt x="2905125" y="123825"/>
                </a:cubicBezTo>
                <a:lnTo>
                  <a:pt x="3028950" y="119062"/>
                </a:lnTo>
                <a:cubicBezTo>
                  <a:pt x="3030537" y="114300"/>
                  <a:pt x="3030162" y="108325"/>
                  <a:pt x="3033712" y="104775"/>
                </a:cubicBezTo>
                <a:cubicBezTo>
                  <a:pt x="3050088" y="88399"/>
                  <a:pt x="3058609" y="86951"/>
                  <a:pt x="3076575" y="80962"/>
                </a:cubicBezTo>
                <a:cubicBezTo>
                  <a:pt x="3079491" y="81205"/>
                  <a:pt x="3166283" y="87911"/>
                  <a:pt x="3176587" y="90487"/>
                </a:cubicBezTo>
                <a:cubicBezTo>
                  <a:pt x="3182140" y="91875"/>
                  <a:pt x="3185353" y="98506"/>
                  <a:pt x="3190875" y="100012"/>
                </a:cubicBezTo>
                <a:cubicBezTo>
                  <a:pt x="3203436" y="103438"/>
                  <a:pt x="3282696" y="109251"/>
                  <a:pt x="3286125" y="109537"/>
                </a:cubicBezTo>
                <a:cubicBezTo>
                  <a:pt x="3290887" y="111125"/>
                  <a:pt x="3296235" y="111515"/>
                  <a:pt x="3300412" y="114300"/>
                </a:cubicBezTo>
                <a:cubicBezTo>
                  <a:pt x="3306016" y="118036"/>
                  <a:pt x="3309526" y="124275"/>
                  <a:pt x="3314700" y="128587"/>
                </a:cubicBezTo>
                <a:cubicBezTo>
                  <a:pt x="3319097" y="132251"/>
                  <a:pt x="3324225" y="134937"/>
                  <a:pt x="3328987" y="138112"/>
                </a:cubicBezTo>
                <a:cubicBezTo>
                  <a:pt x="3335337" y="136525"/>
                  <a:pt x="3341743" y="135148"/>
                  <a:pt x="3348037" y="133350"/>
                </a:cubicBezTo>
                <a:cubicBezTo>
                  <a:pt x="3352864" y="131971"/>
                  <a:pt x="3357373" y="129412"/>
                  <a:pt x="3362325" y="128587"/>
                </a:cubicBezTo>
                <a:cubicBezTo>
                  <a:pt x="3376505" y="126224"/>
                  <a:pt x="3405187" y="123825"/>
                  <a:pt x="3405187" y="12382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796767" y="1669176"/>
            <a:ext cx="990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200" dirty="0">
                <a:latin typeface="Symbol" pitchFamily="18" charset="2"/>
              </a:rPr>
              <a:t>l</a:t>
            </a:r>
            <a:r>
              <a:rPr lang="en-US" sz="1200" dirty="0"/>
              <a:t>(</a:t>
            </a:r>
            <a:r>
              <a:rPr lang="en-US" sz="1200" dirty="0" err="1"/>
              <a:t>t→t+</a:t>
            </a:r>
            <a:r>
              <a:rPr lang="en-US" sz="1200" dirty="0" err="1">
                <a:latin typeface="Symbol" pitchFamily="18" charset="2"/>
              </a:rPr>
              <a:t>t</a:t>
            </a:r>
            <a:r>
              <a:rPr lang="en-US" sz="1200" dirty="0"/>
              <a:t>)</a:t>
            </a:r>
            <a:endParaRPr lang="en-US" sz="1600" dirty="0">
              <a:latin typeface="+mj-lt"/>
            </a:endParaRPr>
          </a:p>
        </p:txBody>
      </p:sp>
      <p:sp>
        <p:nvSpPr>
          <p:cNvPr id="20" name="TextBox 37"/>
          <p:cNvSpPr txBox="1">
            <a:spLocks noChangeArrowheads="1"/>
          </p:cNvSpPr>
          <p:nvPr/>
        </p:nvSpPr>
        <p:spPr bwMode="auto">
          <a:xfrm>
            <a:off x="6796767" y="1211976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/>
              <a:t>n(t)</a:t>
            </a:r>
          </a:p>
        </p:txBody>
      </p:sp>
      <p:sp>
        <p:nvSpPr>
          <p:cNvPr id="21" name="Oval 39"/>
          <p:cNvSpPr>
            <a:spLocks noChangeArrowheads="1"/>
          </p:cNvSpPr>
          <p:nvPr/>
        </p:nvSpPr>
        <p:spPr bwMode="auto">
          <a:xfrm>
            <a:off x="6677705" y="1631076"/>
            <a:ext cx="76200" cy="76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22" name="Oval 40"/>
          <p:cNvSpPr>
            <a:spLocks noChangeArrowheads="1"/>
          </p:cNvSpPr>
          <p:nvPr/>
        </p:nvSpPr>
        <p:spPr bwMode="auto">
          <a:xfrm>
            <a:off x="7749267" y="1264364"/>
            <a:ext cx="76200" cy="76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23" name="Oval 41"/>
          <p:cNvSpPr>
            <a:spLocks noChangeArrowheads="1"/>
          </p:cNvSpPr>
          <p:nvPr/>
        </p:nvSpPr>
        <p:spPr bwMode="auto">
          <a:xfrm>
            <a:off x="5615667" y="1897776"/>
            <a:ext cx="76200" cy="76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24" name="Curved Right Arrow 51"/>
          <p:cNvSpPr>
            <a:spLocks noChangeArrowheads="1"/>
          </p:cNvSpPr>
          <p:nvPr/>
        </p:nvSpPr>
        <p:spPr bwMode="auto">
          <a:xfrm>
            <a:off x="5429930" y="1935876"/>
            <a:ext cx="152400" cy="295275"/>
          </a:xfrm>
          <a:prstGeom prst="curvedRightArrow">
            <a:avLst>
              <a:gd name="adj1" fmla="val 25008"/>
              <a:gd name="adj2" fmla="val 49998"/>
              <a:gd name="adj3" fmla="val 25000"/>
            </a:avLst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25" name="Curved Right Arrow 52"/>
          <p:cNvSpPr>
            <a:spLocks noChangeArrowheads="1"/>
          </p:cNvSpPr>
          <p:nvPr/>
        </p:nvSpPr>
        <p:spPr bwMode="auto">
          <a:xfrm>
            <a:off x="6491967" y="1669176"/>
            <a:ext cx="152400" cy="228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26" name="Curved Right Arrow 53"/>
          <p:cNvSpPr>
            <a:spLocks noChangeArrowheads="1"/>
          </p:cNvSpPr>
          <p:nvPr/>
        </p:nvSpPr>
        <p:spPr bwMode="auto">
          <a:xfrm>
            <a:off x="7577817" y="1316751"/>
            <a:ext cx="152400" cy="733425"/>
          </a:xfrm>
          <a:prstGeom prst="curvedRightArrow">
            <a:avLst>
              <a:gd name="adj1" fmla="val 24998"/>
              <a:gd name="adj2" fmla="val 49997"/>
              <a:gd name="adj3" fmla="val 25000"/>
            </a:avLst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27" name="Oval 61"/>
          <p:cNvSpPr>
            <a:spLocks noChangeArrowheads="1"/>
          </p:cNvSpPr>
          <p:nvPr/>
        </p:nvSpPr>
        <p:spPr bwMode="auto">
          <a:xfrm>
            <a:off x="2481942" y="1404288"/>
            <a:ext cx="533400" cy="5080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28" name="TextBox 62"/>
          <p:cNvSpPr txBox="1">
            <a:spLocks noChangeArrowheads="1"/>
          </p:cNvSpPr>
          <p:nvPr/>
        </p:nvSpPr>
        <p:spPr bwMode="auto">
          <a:xfrm>
            <a:off x="2599417" y="141698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n</a:t>
            </a:r>
          </a:p>
        </p:txBody>
      </p:sp>
      <p:cxnSp>
        <p:nvCxnSpPr>
          <p:cNvPr id="29" name="Straight Arrow Connector 76"/>
          <p:cNvCxnSpPr>
            <a:cxnSpLocks noChangeShapeType="1"/>
          </p:cNvCxnSpPr>
          <p:nvPr/>
        </p:nvCxnSpPr>
        <p:spPr bwMode="auto">
          <a:xfrm>
            <a:off x="1796142" y="1632888"/>
            <a:ext cx="6858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30" name="Rectangle 65"/>
          <p:cNvSpPr>
            <a:spLocks noChangeArrowheads="1"/>
          </p:cNvSpPr>
          <p:nvPr/>
        </p:nvSpPr>
        <p:spPr bwMode="auto">
          <a:xfrm>
            <a:off x="576942" y="1404288"/>
            <a:ext cx="1231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>
                <a:latin typeface="Symbol" pitchFamily="18" charset="2"/>
              </a:rPr>
              <a:t>l</a:t>
            </a:r>
            <a:r>
              <a:rPr lang="en-US"/>
              <a:t>(t</a:t>
            </a:r>
            <a:r>
              <a:rPr lang="en-US" baseline="-25000"/>
              <a:t>i</a:t>
            </a:r>
            <a:r>
              <a:rPr lang="en-US"/>
              <a:t>→t</a:t>
            </a:r>
            <a:r>
              <a:rPr lang="en-US" baseline="-25000"/>
              <a:t>i</a:t>
            </a:r>
            <a:r>
              <a:rPr lang="en-US"/>
              <a:t>+</a:t>
            </a:r>
            <a:r>
              <a:rPr lang="en-US">
                <a:latin typeface="Symbol" pitchFamily="18" charset="2"/>
              </a:rPr>
              <a:t>t</a:t>
            </a:r>
            <a:r>
              <a:rPr lang="en-US"/>
              <a:t>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01142" y="1404288"/>
            <a:ext cx="7159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dirty="0">
                <a:latin typeface="+mj-lt"/>
              </a:rPr>
              <a:t>n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(t)</a:t>
            </a:r>
          </a:p>
        </p:txBody>
      </p:sp>
      <p:cxnSp>
        <p:nvCxnSpPr>
          <p:cNvPr id="32" name="Straight Arrow Connector 76"/>
          <p:cNvCxnSpPr>
            <a:cxnSpLocks noChangeShapeType="1"/>
          </p:cNvCxnSpPr>
          <p:nvPr/>
        </p:nvCxnSpPr>
        <p:spPr bwMode="auto">
          <a:xfrm>
            <a:off x="3015342" y="1632888"/>
            <a:ext cx="6858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33" name="Oval 68"/>
          <p:cNvSpPr>
            <a:spLocks noChangeArrowheads="1"/>
          </p:cNvSpPr>
          <p:nvPr/>
        </p:nvSpPr>
        <p:spPr bwMode="auto">
          <a:xfrm>
            <a:off x="272142" y="1328088"/>
            <a:ext cx="1676400" cy="6096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34" name="TextBox 69"/>
          <p:cNvSpPr txBox="1">
            <a:spLocks noChangeArrowheads="1"/>
          </p:cNvSpPr>
          <p:nvPr/>
        </p:nvSpPr>
        <p:spPr bwMode="auto">
          <a:xfrm>
            <a:off x="195942" y="3004488"/>
            <a:ext cx="2671763" cy="3698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FF0000"/>
                </a:solidFill>
              </a:rPr>
              <a:t>Controlled via broadcast</a:t>
            </a:r>
          </a:p>
        </p:txBody>
      </p:sp>
      <p:sp>
        <p:nvSpPr>
          <p:cNvPr id="35" name="Freeform 71"/>
          <p:cNvSpPr>
            <a:spLocks/>
          </p:cNvSpPr>
          <p:nvPr/>
        </p:nvSpPr>
        <p:spPr bwMode="auto">
          <a:xfrm>
            <a:off x="805542" y="1937688"/>
            <a:ext cx="228600" cy="1066800"/>
          </a:xfrm>
          <a:custGeom>
            <a:avLst/>
            <a:gdLst>
              <a:gd name="T0" fmla="*/ 102441 w 279400"/>
              <a:gd name="T1" fmla="*/ 0 h 685800"/>
              <a:gd name="T2" fmla="*/ 27938 w 279400"/>
              <a:gd name="T3" fmla="*/ 3701529 h 685800"/>
              <a:gd name="T4" fmla="*/ 0 w 279400"/>
              <a:gd name="T5" fmla="*/ 6246330 h 685800"/>
              <a:gd name="T6" fmla="*/ 0 60000 65536"/>
              <a:gd name="T7" fmla="*/ 0 60000 65536"/>
              <a:gd name="T8" fmla="*/ 0 60000 65536"/>
              <a:gd name="T9" fmla="*/ 0 w 279400"/>
              <a:gd name="T10" fmla="*/ 0 h 685800"/>
              <a:gd name="T11" fmla="*/ 279400 w 279400"/>
              <a:gd name="T12" fmla="*/ 685800 h 6858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9400" h="685800">
                <a:moveTo>
                  <a:pt x="279400" y="0"/>
                </a:moveTo>
                <a:cubicBezTo>
                  <a:pt x="201083" y="146050"/>
                  <a:pt x="122767" y="292100"/>
                  <a:pt x="76200" y="406400"/>
                </a:cubicBezTo>
                <a:cubicBezTo>
                  <a:pt x="29633" y="520700"/>
                  <a:pt x="14816" y="603250"/>
                  <a:pt x="0" y="68580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Oval 72"/>
          <p:cNvSpPr>
            <a:spLocks noChangeArrowheads="1"/>
          </p:cNvSpPr>
          <p:nvPr/>
        </p:nvSpPr>
        <p:spPr bwMode="auto">
          <a:xfrm>
            <a:off x="3548742" y="1366188"/>
            <a:ext cx="914400" cy="533400"/>
          </a:xfrm>
          <a:prstGeom prst="ellips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37" name="TextBox 73"/>
          <p:cNvSpPr txBox="1">
            <a:spLocks noChangeArrowheads="1"/>
          </p:cNvSpPr>
          <p:nvPr/>
        </p:nvSpPr>
        <p:spPr bwMode="auto">
          <a:xfrm>
            <a:off x="1948542" y="2166288"/>
            <a:ext cx="2286000" cy="646113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800">
                <a:solidFill>
                  <a:srgbClr val="0070C0"/>
                </a:solidFill>
              </a:rPr>
              <a:t>Uncontrolled—exit when fully charged</a:t>
            </a:r>
          </a:p>
        </p:txBody>
      </p:sp>
      <p:sp>
        <p:nvSpPr>
          <p:cNvPr id="38" name="Freeform 74"/>
          <p:cNvSpPr>
            <a:spLocks/>
          </p:cNvSpPr>
          <p:nvPr/>
        </p:nvSpPr>
        <p:spPr bwMode="auto">
          <a:xfrm>
            <a:off x="3777342" y="1912288"/>
            <a:ext cx="279400" cy="254000"/>
          </a:xfrm>
          <a:custGeom>
            <a:avLst/>
            <a:gdLst>
              <a:gd name="T0" fmla="*/ 1292864 w 190500"/>
              <a:gd name="T1" fmla="*/ 0 h 393700"/>
              <a:gd name="T2" fmla="*/ 344765 w 190500"/>
              <a:gd name="T3" fmla="*/ 32649 h 393700"/>
              <a:gd name="T4" fmla="*/ 0 w 190500"/>
              <a:gd name="T5" fmla="*/ 44005 h 393700"/>
              <a:gd name="T6" fmla="*/ 0 60000 65536"/>
              <a:gd name="T7" fmla="*/ 0 60000 65536"/>
              <a:gd name="T8" fmla="*/ 0 60000 65536"/>
              <a:gd name="T9" fmla="*/ 0 w 190500"/>
              <a:gd name="T10" fmla="*/ 0 h 393700"/>
              <a:gd name="T11" fmla="*/ 190500 w 190500"/>
              <a:gd name="T12" fmla="*/ 393700 h 3937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500" h="393700">
                <a:moveTo>
                  <a:pt x="190500" y="0"/>
                </a:moveTo>
                <a:lnTo>
                  <a:pt x="50800" y="292100"/>
                </a:lnTo>
                <a:cubicBezTo>
                  <a:pt x="19050" y="357717"/>
                  <a:pt x="9525" y="375708"/>
                  <a:pt x="0" y="393700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Box 76"/>
          <p:cNvSpPr txBox="1">
            <a:spLocks noChangeArrowheads="1"/>
          </p:cNvSpPr>
          <p:nvPr/>
        </p:nvSpPr>
        <p:spPr bwMode="auto">
          <a:xfrm>
            <a:off x="119742" y="3614088"/>
            <a:ext cx="388620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800"/>
              <a:t>Poisson processes in each interval </a:t>
            </a:r>
            <a:r>
              <a:rPr lang="en-US">
                <a:latin typeface="Symbol" pitchFamily="18" charset="2"/>
              </a:rPr>
              <a:t>t</a:t>
            </a:r>
          </a:p>
        </p:txBody>
      </p:sp>
      <p:sp>
        <p:nvSpPr>
          <p:cNvPr id="40" name="TextBox 30"/>
          <p:cNvSpPr txBox="1">
            <a:spLocks noChangeArrowheads="1"/>
          </p:cNvSpPr>
          <p:nvPr/>
        </p:nvSpPr>
        <p:spPr bwMode="auto">
          <a:xfrm>
            <a:off x="214086" y="4227222"/>
            <a:ext cx="3429000" cy="1365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Evolution of </a:t>
            </a:r>
            <a:r>
              <a:rPr lang="en-US" sz="2400">
                <a:latin typeface="Symbol" pitchFamily="18" charset="2"/>
              </a:rPr>
              <a:t>p</a:t>
            </a:r>
            <a:r>
              <a:rPr lang="en-US" baseline="-25000"/>
              <a:t>n</a:t>
            </a:r>
            <a:r>
              <a:rPr lang="en-US"/>
              <a:t> from t</a:t>
            </a:r>
            <a:r>
              <a:rPr lang="en-US" baseline="-25000"/>
              <a:t>i-1</a:t>
            </a:r>
            <a:r>
              <a:rPr lang="en-US"/>
              <a:t> to t</a:t>
            </a:r>
            <a:r>
              <a:rPr lang="en-US" baseline="-25000"/>
              <a:t>i</a:t>
            </a:r>
          </a:p>
          <a:p>
            <a:pPr>
              <a:buFont typeface="Wingdings" pitchFamily="2" charset="2"/>
              <a:buNone/>
            </a:pPr>
            <a:endParaRPr lang="en-US" baseline="-25000"/>
          </a:p>
          <a:p>
            <a:pPr>
              <a:buFont typeface="Wingdings" pitchFamily="2" charset="2"/>
              <a:buNone/>
            </a:pPr>
            <a:endParaRPr lang="en-US" baseline="-2500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656" y="4786020"/>
            <a:ext cx="3074988" cy="657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4" cstate="print"/>
          <a:srcRect r="42282"/>
          <a:stretch>
            <a:fillRect/>
          </a:stretch>
        </p:blipFill>
        <p:spPr bwMode="auto">
          <a:xfrm>
            <a:off x="4680857" y="4601434"/>
            <a:ext cx="3911600" cy="735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3" name="TextBox 31"/>
          <p:cNvSpPr txBox="1">
            <a:spLocks noChangeArrowheads="1"/>
          </p:cNvSpPr>
          <p:nvPr/>
        </p:nvSpPr>
        <p:spPr bwMode="auto">
          <a:xfrm>
            <a:off x="4470400" y="4299816"/>
            <a:ext cx="4673600" cy="11182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dirty="0"/>
              <a:t>Probability of an </a:t>
            </a:r>
            <a:r>
              <a:rPr lang="en-US" dirty="0" smtClean="0"/>
              <a:t>overload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            </a:t>
            </a:r>
            <a:endParaRPr lang="en-US" baseline="-25000" dirty="0"/>
          </a:p>
          <a:p>
            <a:pPr>
              <a:buFont typeface="Wingdings" pitchFamily="2" charset="2"/>
              <a:buNone/>
            </a:pPr>
            <a:endParaRPr lang="en-US" baseline="-25000" dirty="0"/>
          </a:p>
          <a:p>
            <a:pPr>
              <a:buFont typeface="Wingdings" pitchFamily="2" charset="2"/>
              <a:buNone/>
            </a:pPr>
            <a:endParaRPr lang="en-US" baseline="-25000" dirty="0"/>
          </a:p>
        </p:txBody>
      </p:sp>
      <p:sp>
        <p:nvSpPr>
          <p:cNvPr id="47" name="TextBox 33"/>
          <p:cNvSpPr txBox="1">
            <a:spLocks noChangeArrowheads="1"/>
          </p:cNvSpPr>
          <p:nvPr/>
        </p:nvSpPr>
        <p:spPr bwMode="auto">
          <a:xfrm>
            <a:off x="4615456" y="5573423"/>
            <a:ext cx="4310829" cy="122084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dirty="0"/>
              <a:t>Control function 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dirty="0"/>
              <a:t>(n) to cap P</a:t>
            </a:r>
            <a:r>
              <a:rPr lang="en-US" baseline="-25000" dirty="0"/>
              <a:t>N</a:t>
            </a:r>
          </a:p>
          <a:p>
            <a:pPr>
              <a:buFont typeface="Wingdings" pitchFamily="2" charset="2"/>
              <a:buNone/>
            </a:pPr>
            <a:endParaRPr lang="en-US" baseline="-25000" dirty="0" smtClean="0"/>
          </a:p>
          <a:p>
            <a:pPr>
              <a:buFont typeface="Wingdings" pitchFamily="2" charset="2"/>
              <a:buNone/>
            </a:pPr>
            <a:endParaRPr lang="en-US" baseline="-25000" dirty="0" smtClean="0"/>
          </a:p>
          <a:p>
            <a:pPr>
              <a:buFont typeface="Wingdings" pitchFamily="2" charset="2"/>
              <a:buNone/>
            </a:pPr>
            <a:endParaRPr lang="en-US" baseline="-25000" dirty="0"/>
          </a:p>
          <a:p>
            <a:pPr>
              <a:buFont typeface="Wingdings" pitchFamily="2" charset="2"/>
              <a:buNone/>
            </a:pPr>
            <a:endParaRPr lang="en-US" baseline="-25000" dirty="0"/>
          </a:p>
        </p:txBody>
      </p:sp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2822" y="6007290"/>
            <a:ext cx="3352800" cy="709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 bwMode="auto">
          <a:xfrm>
            <a:off x="0" y="5675086"/>
            <a:ext cx="4601029" cy="118291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0" y="5762171"/>
            <a:ext cx="4615543" cy="10958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88" y="6389899"/>
            <a:ext cx="39624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657154"/>
            <a:ext cx="4343400" cy="677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1" name="Down Arrow 50"/>
          <p:cNvSpPr/>
          <p:nvPr/>
        </p:nvSpPr>
        <p:spPr bwMode="auto">
          <a:xfrm rot="16200000">
            <a:off x="3806375" y="4481288"/>
            <a:ext cx="508000" cy="820060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Down Arrow 51"/>
          <p:cNvSpPr/>
          <p:nvPr/>
        </p:nvSpPr>
        <p:spPr bwMode="auto">
          <a:xfrm>
            <a:off x="8360193" y="5286829"/>
            <a:ext cx="504375" cy="489855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Control </a:t>
            </a:r>
            <a:r>
              <a:rPr lang="en-US" dirty="0" smtClean="0">
                <a:solidFill>
                  <a:schemeClr val="bg1"/>
                </a:solidFill>
              </a:rPr>
              <a:t>(of electric vehicle charging)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-304800" y="5500914"/>
            <a:ext cx="9739086" cy="15530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88688" y="1944906"/>
            <a:ext cx="9005888" cy="5097760"/>
            <a:chOff x="304800" y="522534"/>
            <a:chExt cx="9005888" cy="509776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100" y="787647"/>
              <a:ext cx="6138863" cy="39020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" name="Freeform 5"/>
            <p:cNvSpPr/>
            <p:nvPr/>
          </p:nvSpPr>
          <p:spPr bwMode="auto">
            <a:xfrm>
              <a:off x="1541463" y="1140072"/>
              <a:ext cx="5105400" cy="327025"/>
            </a:xfrm>
            <a:custGeom>
              <a:avLst/>
              <a:gdLst>
                <a:gd name="connsiteX0" fmla="*/ 0 w 5105400"/>
                <a:gd name="connsiteY0" fmla="*/ 0 h 327660"/>
                <a:gd name="connsiteX1" fmla="*/ 1143000 w 5105400"/>
                <a:gd name="connsiteY1" fmla="*/ 83820 h 327660"/>
                <a:gd name="connsiteX2" fmla="*/ 3070860 w 5105400"/>
                <a:gd name="connsiteY2" fmla="*/ 213360 h 327660"/>
                <a:gd name="connsiteX3" fmla="*/ 4442460 w 5105400"/>
                <a:gd name="connsiteY3" fmla="*/ 289560 h 327660"/>
                <a:gd name="connsiteX4" fmla="*/ 5105400 w 5105400"/>
                <a:gd name="connsiteY4" fmla="*/ 327660 h 32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5400" h="327660">
                  <a:moveTo>
                    <a:pt x="0" y="0"/>
                  </a:moveTo>
                  <a:lnTo>
                    <a:pt x="1143000" y="83820"/>
                  </a:lnTo>
                  <a:lnTo>
                    <a:pt x="3070860" y="213360"/>
                  </a:lnTo>
                  <a:lnTo>
                    <a:pt x="4442460" y="289560"/>
                  </a:lnTo>
                  <a:lnTo>
                    <a:pt x="5105400" y="327660"/>
                  </a:lnTo>
                </a:path>
              </a:pathLst>
            </a:custGeom>
            <a:noFill/>
            <a:ln w="349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541463" y="1200397"/>
              <a:ext cx="5105400" cy="549275"/>
            </a:xfrm>
            <a:custGeom>
              <a:avLst/>
              <a:gdLst>
                <a:gd name="connsiteX0" fmla="*/ 0 w 5105400"/>
                <a:gd name="connsiteY0" fmla="*/ 0 h 548640"/>
                <a:gd name="connsiteX1" fmla="*/ 1310640 w 5105400"/>
                <a:gd name="connsiteY1" fmla="*/ 182880 h 548640"/>
                <a:gd name="connsiteX2" fmla="*/ 2651760 w 5105400"/>
                <a:gd name="connsiteY2" fmla="*/ 327660 h 548640"/>
                <a:gd name="connsiteX3" fmla="*/ 4130040 w 5105400"/>
                <a:gd name="connsiteY3" fmla="*/ 457200 h 548640"/>
                <a:gd name="connsiteX4" fmla="*/ 5105400 w 5105400"/>
                <a:gd name="connsiteY4" fmla="*/ 54864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5400" h="548640">
                  <a:moveTo>
                    <a:pt x="0" y="0"/>
                  </a:moveTo>
                  <a:lnTo>
                    <a:pt x="1310640" y="182880"/>
                  </a:lnTo>
                  <a:cubicBezTo>
                    <a:pt x="1752600" y="237490"/>
                    <a:pt x="2651760" y="327660"/>
                    <a:pt x="2651760" y="327660"/>
                  </a:cubicBezTo>
                  <a:lnTo>
                    <a:pt x="4130040" y="457200"/>
                  </a:lnTo>
                  <a:lnTo>
                    <a:pt x="5105400" y="548640"/>
                  </a:lnTo>
                </a:path>
              </a:pathLst>
            </a:custGeom>
            <a:noFill/>
            <a:ln w="35560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549400" y="2168772"/>
              <a:ext cx="5089525" cy="1325562"/>
            </a:xfrm>
            <a:custGeom>
              <a:avLst/>
              <a:gdLst>
                <a:gd name="connsiteX0" fmla="*/ 0 w 5090160"/>
                <a:gd name="connsiteY0" fmla="*/ 0 h 1325880"/>
                <a:gd name="connsiteX1" fmla="*/ 434340 w 5090160"/>
                <a:gd name="connsiteY1" fmla="*/ 243840 h 1325880"/>
                <a:gd name="connsiteX2" fmla="*/ 914400 w 5090160"/>
                <a:gd name="connsiteY2" fmla="*/ 457200 h 1325880"/>
                <a:gd name="connsiteX3" fmla="*/ 1440180 w 5090160"/>
                <a:gd name="connsiteY3" fmla="*/ 624840 h 1325880"/>
                <a:gd name="connsiteX4" fmla="*/ 2103120 w 5090160"/>
                <a:gd name="connsiteY4" fmla="*/ 815340 h 1325880"/>
                <a:gd name="connsiteX5" fmla="*/ 2743200 w 5090160"/>
                <a:gd name="connsiteY5" fmla="*/ 944880 h 1325880"/>
                <a:gd name="connsiteX6" fmla="*/ 3406140 w 5090160"/>
                <a:gd name="connsiteY6" fmla="*/ 1082040 h 1325880"/>
                <a:gd name="connsiteX7" fmla="*/ 4038600 w 5090160"/>
                <a:gd name="connsiteY7" fmla="*/ 1173480 h 1325880"/>
                <a:gd name="connsiteX8" fmla="*/ 4823460 w 5090160"/>
                <a:gd name="connsiteY8" fmla="*/ 1295400 h 1325880"/>
                <a:gd name="connsiteX9" fmla="*/ 5090160 w 5090160"/>
                <a:gd name="connsiteY9" fmla="*/ 132588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90160" h="1325880">
                  <a:moveTo>
                    <a:pt x="0" y="0"/>
                  </a:moveTo>
                  <a:cubicBezTo>
                    <a:pt x="140970" y="83820"/>
                    <a:pt x="281940" y="167640"/>
                    <a:pt x="434340" y="243840"/>
                  </a:cubicBezTo>
                  <a:cubicBezTo>
                    <a:pt x="586740" y="320040"/>
                    <a:pt x="746760" y="393700"/>
                    <a:pt x="914400" y="457200"/>
                  </a:cubicBezTo>
                  <a:cubicBezTo>
                    <a:pt x="1082040" y="520700"/>
                    <a:pt x="1242060" y="565150"/>
                    <a:pt x="1440180" y="624840"/>
                  </a:cubicBezTo>
                  <a:cubicBezTo>
                    <a:pt x="1638300" y="684530"/>
                    <a:pt x="1885950" y="762000"/>
                    <a:pt x="2103120" y="815340"/>
                  </a:cubicBezTo>
                  <a:cubicBezTo>
                    <a:pt x="2320290" y="868680"/>
                    <a:pt x="2743200" y="944880"/>
                    <a:pt x="2743200" y="944880"/>
                  </a:cubicBezTo>
                  <a:cubicBezTo>
                    <a:pt x="2960370" y="989330"/>
                    <a:pt x="3190240" y="1043940"/>
                    <a:pt x="3406140" y="1082040"/>
                  </a:cubicBezTo>
                  <a:cubicBezTo>
                    <a:pt x="3622040" y="1120140"/>
                    <a:pt x="4038600" y="1173480"/>
                    <a:pt x="4038600" y="1173480"/>
                  </a:cubicBezTo>
                  <a:lnTo>
                    <a:pt x="4823460" y="1295400"/>
                  </a:lnTo>
                  <a:cubicBezTo>
                    <a:pt x="4998720" y="1320800"/>
                    <a:pt x="5044440" y="1323340"/>
                    <a:pt x="5090160" y="1325880"/>
                  </a:cubicBezTo>
                </a:path>
              </a:pathLst>
            </a:custGeom>
            <a:noFill/>
            <a:ln w="34925" cap="flat" cmpd="sng" algn="ctr">
              <a:solidFill>
                <a:schemeClr val="bg1">
                  <a:lumMod val="65000"/>
                </a:schemeClr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en-US"/>
            </a:p>
          </p:txBody>
        </p:sp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>
              <a:off x="3276600" y="4770684"/>
              <a:ext cx="10969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/>
                <a:t>-log</a:t>
              </a:r>
              <a:r>
                <a:rPr lang="en-US" baseline="-25000"/>
                <a:t>10</a:t>
              </a:r>
              <a:r>
                <a:rPr lang="en-US"/>
                <a:t>P</a:t>
              </a:r>
              <a:r>
                <a:rPr lang="en-US" baseline="-25000"/>
                <a:t>N</a:t>
              </a:r>
            </a:p>
          </p:txBody>
        </p:sp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 rot="16200000">
              <a:off x="212725" y="2424359"/>
              <a:ext cx="584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/>
                <a:t>n/N</a:t>
              </a:r>
              <a:endParaRPr lang="en-US" baseline="-25000"/>
            </a:p>
          </p:txBody>
        </p:sp>
        <p:cxnSp>
          <p:nvCxnSpPr>
            <p:cNvPr id="11" name="Straight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319088" y="2748209"/>
              <a:ext cx="1524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2971800" y="1798884"/>
              <a:ext cx="1090613" cy="4000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/>
                <a:t>N=1000</a:t>
              </a:r>
              <a:endParaRPr lang="en-US" baseline="-250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71800" y="2256084"/>
              <a:ext cx="947738" cy="40005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N=100</a:t>
              </a:r>
              <a:endParaRPr lang="en-US" baseline="-25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6272213" y="979734"/>
              <a:ext cx="152400" cy="457200"/>
            </a:xfrm>
            <a:custGeom>
              <a:avLst/>
              <a:gdLst>
                <a:gd name="T0" fmla="*/ 0 w 254000"/>
                <a:gd name="T1" fmla="*/ 333299 h 508000"/>
                <a:gd name="T2" fmla="*/ 32918 w 254000"/>
                <a:gd name="T3" fmla="*/ 0 h 508000"/>
                <a:gd name="T4" fmla="*/ 0 60000 65536"/>
                <a:gd name="T5" fmla="*/ 0 60000 65536"/>
                <a:gd name="T6" fmla="*/ 0 w 254000"/>
                <a:gd name="T7" fmla="*/ 0 h 508000"/>
                <a:gd name="T8" fmla="*/ 254000 w 254000"/>
                <a:gd name="T9" fmla="*/ 508000 h 508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4000" h="508000">
                  <a:moveTo>
                    <a:pt x="0" y="508000"/>
                  </a:moveTo>
                  <a:lnTo>
                    <a:pt x="254000" y="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5434013" y="1894134"/>
              <a:ext cx="381000" cy="1346200"/>
            </a:xfrm>
            <a:custGeom>
              <a:avLst/>
              <a:gdLst>
                <a:gd name="T0" fmla="*/ 0 w 254000"/>
                <a:gd name="T1" fmla="*/ 25052278 h 508000"/>
                <a:gd name="T2" fmla="*/ 1285875 w 254000"/>
                <a:gd name="T3" fmla="*/ 0 h 508000"/>
                <a:gd name="T4" fmla="*/ 0 60000 65536"/>
                <a:gd name="T5" fmla="*/ 0 60000 65536"/>
                <a:gd name="T6" fmla="*/ 0 w 254000"/>
                <a:gd name="T7" fmla="*/ 0 h 508000"/>
                <a:gd name="T8" fmla="*/ 254000 w 254000"/>
                <a:gd name="T9" fmla="*/ 508000 h 508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4000" h="508000">
                  <a:moveTo>
                    <a:pt x="0" y="508000"/>
                  </a:moveTo>
                  <a:lnTo>
                    <a:pt x="254000" y="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5586413" y="1055934"/>
              <a:ext cx="304800" cy="609600"/>
            </a:xfrm>
            <a:custGeom>
              <a:avLst/>
              <a:gdLst>
                <a:gd name="T0" fmla="*/ 0 w 254000"/>
                <a:gd name="T1" fmla="*/ 1053389 h 508000"/>
                <a:gd name="T2" fmla="*/ 526694 w 254000"/>
                <a:gd name="T3" fmla="*/ 0 h 508000"/>
                <a:gd name="T4" fmla="*/ 0 60000 65536"/>
                <a:gd name="T5" fmla="*/ 0 60000 65536"/>
                <a:gd name="T6" fmla="*/ 0 w 254000"/>
                <a:gd name="T7" fmla="*/ 0 h 508000"/>
                <a:gd name="T8" fmla="*/ 254000 w 254000"/>
                <a:gd name="T9" fmla="*/ 508000 h 508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4000" h="508000">
                  <a:moveTo>
                    <a:pt x="0" y="508000"/>
                  </a:moveTo>
                  <a:lnTo>
                    <a:pt x="254000" y="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526159" y="5250962"/>
              <a:ext cx="7315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800" i="1" dirty="0"/>
                <a:t>More loads allows for slower communication — smaller </a:t>
              </a:r>
              <a:r>
                <a:rPr lang="en-US" sz="1800" i="1" dirty="0" smtClean="0"/>
                <a:t>fluctuations</a:t>
              </a:r>
            </a:p>
          </p:txBody>
        </p:sp>
        <p:sp>
          <p:nvSpPr>
            <p:cNvPr id="18" name="TextBox 21"/>
            <p:cNvSpPr txBox="1">
              <a:spLocks noChangeArrowheads="1"/>
            </p:cNvSpPr>
            <p:nvPr/>
          </p:nvSpPr>
          <p:spPr bwMode="auto">
            <a:xfrm>
              <a:off x="6729413" y="1665534"/>
              <a:ext cx="990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2400">
                  <a:latin typeface="Symbol" pitchFamily="18" charset="2"/>
                </a:rPr>
                <a:t>mt</a:t>
              </a:r>
              <a:r>
                <a:rPr lang="en-US"/>
                <a:t>=0  </a:t>
              </a:r>
            </a:p>
          </p:txBody>
        </p:sp>
        <p:sp>
          <p:nvSpPr>
            <p:cNvPr id="19" name="TextBox 24"/>
            <p:cNvSpPr txBox="1">
              <a:spLocks noChangeArrowheads="1"/>
            </p:cNvSpPr>
            <p:nvPr/>
          </p:nvSpPr>
          <p:spPr bwMode="auto">
            <a:xfrm>
              <a:off x="6781800" y="522534"/>
              <a:ext cx="25288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2400">
                  <a:latin typeface="Symbol" pitchFamily="18" charset="2"/>
                </a:rPr>
                <a:t>mt</a:t>
              </a:r>
              <a:r>
                <a:rPr lang="en-US"/>
                <a:t>=10</a:t>
              </a:r>
              <a:r>
                <a:rPr lang="en-US" baseline="30000"/>
                <a:t>-3</a:t>
              </a:r>
              <a:r>
                <a:rPr lang="en-US"/>
                <a:t>    [15 sec]</a:t>
              </a:r>
              <a:endParaRPr lang="en-US" baseline="30000"/>
            </a:p>
          </p:txBody>
        </p:sp>
        <p:sp>
          <p:nvSpPr>
            <p:cNvPr id="20" name="TextBox 25"/>
            <p:cNvSpPr txBox="1">
              <a:spLocks noChangeArrowheads="1"/>
            </p:cNvSpPr>
            <p:nvPr/>
          </p:nvSpPr>
          <p:spPr bwMode="auto">
            <a:xfrm>
              <a:off x="6781800" y="827334"/>
              <a:ext cx="2438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2400">
                  <a:latin typeface="Symbol" pitchFamily="18" charset="2"/>
                </a:rPr>
                <a:t>mt</a:t>
              </a:r>
              <a:r>
                <a:rPr lang="en-US"/>
                <a:t>=10</a:t>
              </a:r>
              <a:r>
                <a:rPr lang="en-US" baseline="30000"/>
                <a:t>-2</a:t>
              </a:r>
              <a:r>
                <a:rPr lang="en-US"/>
                <a:t>    [2.5 min]</a:t>
              </a:r>
              <a:endParaRPr lang="en-US" baseline="30000"/>
            </a:p>
          </p:txBody>
        </p:sp>
        <p:sp>
          <p:nvSpPr>
            <p:cNvPr id="21" name="TextBox 26"/>
            <p:cNvSpPr txBox="1">
              <a:spLocks noChangeArrowheads="1"/>
            </p:cNvSpPr>
            <p:nvPr/>
          </p:nvSpPr>
          <p:spPr bwMode="auto">
            <a:xfrm>
              <a:off x="6737350" y="2122734"/>
              <a:ext cx="24066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/>
                <a:t>[no communication]</a:t>
              </a:r>
            </a:p>
          </p:txBody>
        </p:sp>
      </p:grp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936172" y="1444171"/>
            <a:ext cx="480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800" i="1" dirty="0"/>
              <a:t>A little bit of communication goes a long way</a:t>
            </a:r>
            <a:endParaRPr lang="en-US" sz="1800" i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 Control </a:t>
            </a:r>
            <a:r>
              <a:rPr lang="en-US" dirty="0" smtClean="0">
                <a:solidFill>
                  <a:schemeClr val="bg1"/>
                </a:solidFill>
              </a:rPr>
              <a:t>(of electric vehicle charging)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955778"/>
            <a:ext cx="8343900" cy="5334000"/>
          </a:xfrm>
        </p:spPr>
        <p:txBody>
          <a:bodyPr/>
          <a:lstStyle/>
          <a:p>
            <a:r>
              <a:rPr lang="en-US" sz="1700" dirty="0" smtClean="0"/>
              <a:t>In distribution circuits with a high penetration of EVs where uncontrolled charging will lead to coincident peaks and overloads, excellent EV load management can be achieved by: </a:t>
            </a:r>
          </a:p>
          <a:p>
            <a:pPr lvl="1"/>
            <a:r>
              <a:rPr lang="en-US" dirty="0" smtClean="0"/>
              <a:t>Randomization of EV charging start times</a:t>
            </a:r>
          </a:p>
          <a:p>
            <a:pPr lvl="1"/>
            <a:r>
              <a:rPr lang="en-US" dirty="0" smtClean="0"/>
              <a:t>Control of rate of EV connections by one-way broadcast communication.  </a:t>
            </a:r>
          </a:p>
          <a:p>
            <a:r>
              <a:rPr lang="en-US" sz="1700" dirty="0" smtClean="0"/>
              <a:t>Quality of control depends on the communication rate, but</a:t>
            </a:r>
          </a:p>
          <a:p>
            <a:pPr lvl="1"/>
            <a:r>
              <a:rPr lang="en-US" dirty="0" smtClean="0"/>
              <a:t>Modest communication rates can achieve high circuit utilization</a:t>
            </a:r>
          </a:p>
          <a:p>
            <a:pPr lvl="1"/>
            <a:r>
              <a:rPr lang="en-US" dirty="0" smtClean="0"/>
              <a:t>Control gets better as the number of EV increases (for a fixed communication rate)</a:t>
            </a:r>
          </a:p>
          <a:p>
            <a:pPr lvl="1"/>
            <a:r>
              <a:rPr lang="en-US" u="sng" dirty="0" smtClean="0"/>
              <a:t>Subtle aspects to control function when </a:t>
            </a:r>
            <a:r>
              <a:rPr lang="en-US" u="sng" dirty="0" err="1" smtClean="0"/>
              <a:t>n~N</a:t>
            </a:r>
            <a:endParaRPr lang="en-US" u="sng" dirty="0" smtClean="0"/>
          </a:p>
          <a:p>
            <a:r>
              <a:rPr lang="en-US" sz="1700" dirty="0" smtClean="0"/>
              <a:t>How many EVs can be integrated into a circuit?</a:t>
            </a:r>
          </a:p>
          <a:p>
            <a:pPr lvl="1"/>
            <a:r>
              <a:rPr lang="en-US" dirty="0" smtClean="0"/>
              <a:t>Requires engineering judgment to balance cost versus performance, but….</a:t>
            </a:r>
          </a:p>
          <a:p>
            <a:pPr lvl="1"/>
            <a:r>
              <a:rPr lang="en-US" dirty="0" smtClean="0"/>
              <a:t>Greater than 90% of excess circuit capacity can be utilized with modest communication requirements.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9601" y="1364343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Conclusions:</a:t>
            </a:r>
            <a:endParaRPr lang="en-US" b="1" i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 Control </a:t>
            </a:r>
            <a:r>
              <a:rPr lang="en-US" dirty="0" smtClean="0">
                <a:solidFill>
                  <a:schemeClr val="bg1"/>
                </a:solidFill>
              </a:rPr>
              <a:t>(of reactive power)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828801"/>
            <a:ext cx="9144000" cy="5029198"/>
          </a:xfrm>
          <a:solidFill>
            <a:schemeClr val="bg1"/>
          </a:solidFill>
        </p:spPr>
        <p:txBody>
          <a:bodyPr/>
          <a:lstStyle/>
          <a:p>
            <a:r>
              <a:rPr lang="en-US" sz="1700" dirty="0" smtClean="0"/>
              <a:t>Distribution circuits with a high penetration of PV generation may</a:t>
            </a:r>
          </a:p>
          <a:p>
            <a:pPr lvl="1"/>
            <a:r>
              <a:rPr lang="en-US" dirty="0" smtClean="0"/>
              <a:t>experience rapid changes in cloud cover.  Inducing…</a:t>
            </a:r>
          </a:p>
          <a:p>
            <a:pPr lvl="1"/>
            <a:r>
              <a:rPr lang="en-US" dirty="0" smtClean="0"/>
              <a:t>rapid variations in PV generation.  Causing…</a:t>
            </a:r>
          </a:p>
          <a:p>
            <a:pPr lvl="1"/>
            <a:r>
              <a:rPr lang="en-US" dirty="0" smtClean="0"/>
              <a:t>reversals of real power flow and potentially large voltage variations</a:t>
            </a:r>
          </a:p>
          <a:p>
            <a:r>
              <a:rPr lang="en-US" sz="1700" dirty="0" smtClean="0"/>
              <a:t>We seek to control the voltage variations by controlling PV-inverter reactive power generation because</a:t>
            </a:r>
          </a:p>
          <a:p>
            <a:pPr lvl="1"/>
            <a:r>
              <a:rPr lang="en-US" dirty="0" smtClean="0"/>
              <a:t>it does not affect the PV owners ability to generate, and</a:t>
            </a:r>
          </a:p>
          <a:p>
            <a:pPr lvl="1"/>
            <a:r>
              <a:rPr lang="en-US" dirty="0" smtClean="0"/>
              <a:t>we can make a significant impact with modest </a:t>
            </a:r>
            <a:r>
              <a:rPr lang="en-US" dirty="0" err="1" smtClean="0"/>
              <a:t>oversizing</a:t>
            </a:r>
            <a:r>
              <a:rPr lang="en-US" dirty="0" smtClean="0"/>
              <a:t> of inverters</a:t>
            </a:r>
          </a:p>
          <a:p>
            <a:r>
              <a:rPr lang="en-US" sz="1700" dirty="0" smtClean="0"/>
              <a:t>Control of reactive power also allows for reducing distribution circuit losses, but</a:t>
            </a:r>
          </a:p>
          <a:p>
            <a:pPr lvl="1"/>
            <a:r>
              <a:rPr lang="en-US" dirty="0" smtClean="0"/>
              <a:t>voltage regulation and loss reduction are fundamentally competing objectives, and</a:t>
            </a:r>
          </a:p>
          <a:p>
            <a:pPr lvl="1"/>
            <a:r>
              <a:rPr lang="en-US" dirty="0" smtClean="0"/>
              <a:t>analysis and engineering judgment are required to find the appropriate balance</a:t>
            </a:r>
          </a:p>
          <a:p>
            <a:r>
              <a:rPr lang="en-US" sz="1700" u="sng" dirty="0" smtClean="0"/>
              <a:t>Questions we try to (at least partially) answer:</a:t>
            </a:r>
          </a:p>
          <a:p>
            <a:pPr lvl="1"/>
            <a:r>
              <a:rPr lang="en-US" dirty="0" smtClean="0"/>
              <a:t>Should control be centralized or distributed (i.e. local)?</a:t>
            </a:r>
          </a:p>
          <a:p>
            <a:pPr lvl="1"/>
            <a:r>
              <a:rPr lang="en-US" dirty="0" smtClean="0"/>
              <a:t>What variables should we use as control inputs?</a:t>
            </a:r>
          </a:p>
          <a:p>
            <a:pPr lvl="1"/>
            <a:r>
              <a:rPr lang="en-US" dirty="0" smtClean="0"/>
              <a:t>How to turn those variables into effective control?</a:t>
            </a:r>
          </a:p>
          <a:p>
            <a:pPr lvl="1"/>
            <a:r>
              <a:rPr lang="en-US" dirty="0" smtClean="0"/>
              <a:t>Does the control equitably divide the reactive generation duty?</a:t>
            </a:r>
          </a:p>
        </p:txBody>
      </p:sp>
      <p:sp>
        <p:nvSpPr>
          <p:cNvPr id="8" name="Rectangle 7"/>
          <p:cNvSpPr/>
          <p:nvPr/>
        </p:nvSpPr>
        <p:spPr>
          <a:xfrm>
            <a:off x="843293" y="1298545"/>
            <a:ext cx="15648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Objectives:</a:t>
            </a:r>
            <a:endParaRPr lang="en-US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 Control </a:t>
            </a:r>
            <a:r>
              <a:rPr lang="en-US" dirty="0" smtClean="0">
                <a:solidFill>
                  <a:schemeClr val="bg1"/>
                </a:solidFill>
              </a:rPr>
              <a:t>(of reactive power)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Straight Connector 4"/>
          <p:cNvCxnSpPr>
            <a:cxnSpLocks noChangeShapeType="1"/>
          </p:cNvCxnSpPr>
          <p:nvPr/>
        </p:nvCxnSpPr>
        <p:spPr bwMode="auto">
          <a:xfrm rot="10800000" flipV="1">
            <a:off x="-232200" y="1944914"/>
            <a:ext cx="232200" cy="385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834600" y="1948764"/>
            <a:ext cx="4800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0" y="1944914"/>
            <a:ext cx="758400" cy="3850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1540437"/>
            <a:ext cx="327025" cy="3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dirty="0"/>
              <a:t>0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45775" y="1583979"/>
            <a:ext cx="539750" cy="3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j -1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11113" y="1583979"/>
            <a:ext cx="242887" cy="3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j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97000" y="1583979"/>
            <a:ext cx="604838" cy="3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j +1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625800" y="1583979"/>
            <a:ext cx="327025" cy="3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n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5635200" y="1948764"/>
            <a:ext cx="9144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6549600" y="1948764"/>
            <a:ext cx="4572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5400000">
            <a:off x="3075611" y="2222353"/>
            <a:ext cx="547178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none" w="lg" len="med"/>
            <a:tailEnd type="triangle" w="lg" len="med"/>
          </a:ln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rot="5400000">
            <a:off x="3380411" y="2222353"/>
            <a:ext cx="547178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triangle" w="lg" len="med"/>
            <a:tailEnd/>
          </a:ln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rot="5400000">
            <a:off x="1170611" y="2222353"/>
            <a:ext cx="547178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none" w="lg" len="med"/>
            <a:tailEnd type="triangle" w="lg" len="med"/>
          </a:ln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rot="5400000">
            <a:off x="1475411" y="2222353"/>
            <a:ext cx="547178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triangle" w="lg" len="med"/>
            <a:tailEnd/>
          </a:ln>
        </p:spPr>
      </p:cxn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2970922" y="2435145"/>
          <a:ext cx="403225" cy="900564"/>
        </p:xfrm>
        <a:graphic>
          <a:graphicData uri="http://schemas.openxmlformats.org/presentationml/2006/ole">
            <p:oleObj spid="_x0000_s60418" name="Equation" r:id="rId4" imgW="190440" imgH="533160" progId="Equation.3">
              <p:embed/>
            </p:oleObj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3550360" y="2435145"/>
          <a:ext cx="455612" cy="900564"/>
        </p:xfrm>
        <a:graphic>
          <a:graphicData uri="http://schemas.openxmlformats.org/presentationml/2006/ole">
            <p:oleObj spid="_x0000_s60419" name="Equation" r:id="rId5" imgW="215640" imgH="533160" progId="Equation.3">
              <p:embed/>
            </p:oleObj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/>
        </p:nvGraphicFramePr>
        <p:xfrm>
          <a:off x="900822" y="2435145"/>
          <a:ext cx="590550" cy="900564"/>
        </p:xfrm>
        <a:graphic>
          <a:graphicData uri="http://schemas.openxmlformats.org/presentationml/2006/ole">
            <p:oleObj spid="_x0000_s60420" name="Equation" r:id="rId6" imgW="279360" imgH="533160" progId="Equation.3">
              <p:embed/>
            </p:oleObj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/>
        </p:nvGraphicFramePr>
        <p:xfrm>
          <a:off x="1659647" y="2435145"/>
          <a:ext cx="590550" cy="900564"/>
        </p:xfrm>
        <a:graphic>
          <a:graphicData uri="http://schemas.openxmlformats.org/presentationml/2006/ole">
            <p:oleObj spid="_x0000_s60421" name="Equation" r:id="rId7" imgW="279360" imgH="533160" progId="Equation.3">
              <p:embed/>
            </p:oleObj>
          </a:graphicData>
        </a:graphic>
      </p:graphicFrame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rot="5400000">
            <a:off x="4828211" y="2233753"/>
            <a:ext cx="547178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none" w="lg" len="med"/>
            <a:tailEnd type="triangle" w="lg" len="med"/>
          </a:ln>
        </p:spPr>
      </p:cxnSp>
      <p:graphicFrame>
        <p:nvGraphicFramePr>
          <p:cNvPr id="24" name="Object 6"/>
          <p:cNvGraphicFramePr>
            <a:graphicFrameLocks noChangeAspect="1"/>
          </p:cNvGraphicFramePr>
          <p:nvPr/>
        </p:nvGraphicFramePr>
        <p:xfrm>
          <a:off x="4626685" y="2435145"/>
          <a:ext cx="598487" cy="911963"/>
        </p:xfrm>
        <a:graphic>
          <a:graphicData uri="http://schemas.openxmlformats.org/presentationml/2006/ole">
            <p:oleObj spid="_x0000_s60422" name="Equation" r:id="rId8" imgW="279360" imgH="533160" progId="Equation.3">
              <p:embed/>
            </p:oleObj>
          </a:graphicData>
        </a:graphic>
      </p:graphicFrame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 rot="5400000">
            <a:off x="6428411" y="2222353"/>
            <a:ext cx="547178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none" w="lg" len="med"/>
            <a:tailEnd type="triangle" w="lg" len="med"/>
          </a:ln>
        </p:spPr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rot="5400000">
            <a:off x="6733211" y="2222353"/>
            <a:ext cx="547178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triangle" w="lg" len="med"/>
            <a:tailEnd/>
          </a:ln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rot="10800000">
            <a:off x="2140886" y="1688320"/>
            <a:ext cx="7620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triangle" w="lg" len="med"/>
            <a:tailEnd/>
          </a:ln>
        </p:spPr>
      </p:cxnSp>
      <p:graphicFrame>
        <p:nvGraphicFramePr>
          <p:cNvPr id="28" name="Object 7"/>
          <p:cNvGraphicFramePr>
            <a:graphicFrameLocks noChangeAspect="1"/>
          </p:cNvGraphicFramePr>
          <p:nvPr/>
        </p:nvGraphicFramePr>
        <p:xfrm>
          <a:off x="2017514" y="1306279"/>
          <a:ext cx="995363" cy="368585"/>
        </p:xfrm>
        <a:graphic>
          <a:graphicData uri="http://schemas.openxmlformats.org/presentationml/2006/ole">
            <p:oleObj spid="_x0000_s60423" name="Equation" r:id="rId9" imgW="545760" imgH="253800" progId="Equation.3">
              <p:embed/>
            </p:oleObj>
          </a:graphicData>
        </a:graphic>
      </p:graphicFrame>
      <p:graphicFrame>
        <p:nvGraphicFramePr>
          <p:cNvPr id="29" name="Object 8"/>
          <p:cNvGraphicFramePr>
            <a:graphicFrameLocks noChangeAspect="1"/>
          </p:cNvGraphicFramePr>
          <p:nvPr/>
        </p:nvGraphicFramePr>
        <p:xfrm>
          <a:off x="2968200" y="1948764"/>
          <a:ext cx="341313" cy="340720"/>
        </p:xfrm>
        <a:graphic>
          <a:graphicData uri="http://schemas.openxmlformats.org/presentationml/2006/ole">
            <p:oleObj spid="_x0000_s60424" name="Equation" r:id="rId10" imgW="203040" imgH="253800" progId="Equation.3">
              <p:embed/>
            </p:oleObj>
          </a:graphicData>
        </a:graphic>
      </p:graphicFrame>
      <p:graphicFrame>
        <p:nvGraphicFramePr>
          <p:cNvPr id="30" name="Object 9"/>
          <p:cNvGraphicFramePr>
            <a:graphicFrameLocks noChangeAspect="1"/>
          </p:cNvGraphicFramePr>
          <p:nvPr/>
        </p:nvGraphicFramePr>
        <p:xfrm>
          <a:off x="4525538" y="1948764"/>
          <a:ext cx="427037" cy="340720"/>
        </p:xfrm>
        <a:graphic>
          <a:graphicData uri="http://schemas.openxmlformats.org/presentationml/2006/ole">
            <p:oleObj spid="_x0000_s60425" name="Equation" r:id="rId11" imgW="253800" imgH="253800" progId="Equation.3">
              <p:embed/>
            </p:oleObj>
          </a:graphicData>
        </a:graphic>
      </p:graphicFrame>
      <p:graphicFrame>
        <p:nvGraphicFramePr>
          <p:cNvPr id="31" name="Object 10"/>
          <p:cNvGraphicFramePr>
            <a:graphicFrameLocks noChangeAspect="1"/>
          </p:cNvGraphicFramePr>
          <p:nvPr/>
        </p:nvGraphicFramePr>
        <p:xfrm>
          <a:off x="987000" y="1948764"/>
          <a:ext cx="427038" cy="340720"/>
        </p:xfrm>
        <a:graphic>
          <a:graphicData uri="http://schemas.openxmlformats.org/presentationml/2006/ole">
            <p:oleObj spid="_x0000_s60426" name="Equation" r:id="rId12" imgW="253800" imgH="253800" progId="Equation.3">
              <p:embed/>
            </p:oleObj>
          </a:graphicData>
        </a:graphic>
      </p:graphicFrame>
      <p:sp>
        <p:nvSpPr>
          <p:cNvPr id="33" name="TextBox 33"/>
          <p:cNvSpPr txBox="1">
            <a:spLocks noChangeArrowheads="1"/>
          </p:cNvSpPr>
          <p:nvPr/>
        </p:nvSpPr>
        <p:spPr bwMode="auto">
          <a:xfrm>
            <a:off x="5337625" y="2565501"/>
            <a:ext cx="4488546" cy="1015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u="sng"/>
              <a:t>Competing objectives</a:t>
            </a:r>
          </a:p>
          <a:p>
            <a:r>
              <a:rPr lang="en-US"/>
              <a:t>Minimize losses → Q</a:t>
            </a:r>
            <a:r>
              <a:rPr lang="en-US" baseline="-25000"/>
              <a:t>j</a:t>
            </a:r>
            <a:r>
              <a:rPr lang="en-US"/>
              <a:t>=0</a:t>
            </a:r>
          </a:p>
          <a:p>
            <a:r>
              <a:rPr lang="en-US"/>
              <a:t>Voltage regulation → Q</a:t>
            </a:r>
            <a:r>
              <a:rPr lang="en-US" baseline="-25000"/>
              <a:t>j</a:t>
            </a:r>
            <a:r>
              <a:rPr lang="en-US"/>
              <a:t>=-(r</a:t>
            </a:r>
            <a:r>
              <a:rPr lang="en-US" baseline="-25000"/>
              <a:t>j</a:t>
            </a:r>
            <a:r>
              <a:rPr lang="en-US"/>
              <a:t>/x</a:t>
            </a:r>
            <a:r>
              <a:rPr lang="en-US" baseline="-25000"/>
              <a:t>j</a:t>
            </a:r>
            <a:r>
              <a:rPr lang="en-US"/>
              <a:t>)P</a:t>
            </a:r>
            <a:r>
              <a:rPr lang="en-US" baseline="-25000"/>
              <a:t>j</a:t>
            </a:r>
            <a:endParaRPr lang="en-US"/>
          </a:p>
        </p:txBody>
      </p:sp>
      <p:sp>
        <p:nvSpPr>
          <p:cNvPr id="35" name="Rectangle 34"/>
          <p:cNvSpPr/>
          <p:nvPr/>
        </p:nvSpPr>
        <p:spPr bwMode="auto">
          <a:xfrm>
            <a:off x="-1" y="5573486"/>
            <a:ext cx="9144001" cy="12845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16126" y="4615543"/>
            <a:ext cx="4731646" cy="2100477"/>
            <a:chOff x="76200" y="3565525"/>
            <a:chExt cx="5337175" cy="2584450"/>
          </a:xfrm>
        </p:grpSpPr>
        <p:cxnSp>
          <p:nvCxnSpPr>
            <p:cNvPr id="66" name="Straight Arrow Connector 58"/>
            <p:cNvCxnSpPr>
              <a:cxnSpLocks noChangeShapeType="1"/>
            </p:cNvCxnSpPr>
            <p:nvPr/>
          </p:nvCxnSpPr>
          <p:spPr bwMode="auto">
            <a:xfrm rot="5400000" flipH="1" flipV="1">
              <a:off x="503238" y="4403725"/>
              <a:ext cx="1676400" cy="0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67" name="Straight Arrow Connector 59"/>
            <p:cNvCxnSpPr>
              <a:cxnSpLocks noChangeShapeType="1"/>
            </p:cNvCxnSpPr>
            <p:nvPr/>
          </p:nvCxnSpPr>
          <p:spPr bwMode="auto">
            <a:xfrm>
              <a:off x="1341438" y="5545138"/>
              <a:ext cx="3352800" cy="1587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68" name="TextBox 60"/>
            <p:cNvSpPr txBox="1">
              <a:spLocks noChangeArrowheads="1"/>
            </p:cNvSpPr>
            <p:nvPr/>
          </p:nvSpPr>
          <p:spPr bwMode="auto">
            <a:xfrm rot="16200000">
              <a:off x="-457994" y="4401344"/>
              <a:ext cx="140652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600"/>
                <a:t>Voltage (p.u.)</a:t>
              </a:r>
            </a:p>
          </p:txBody>
        </p:sp>
        <p:cxnSp>
          <p:nvCxnSpPr>
            <p:cNvPr id="69" name="Straight Arrow Connector 61"/>
            <p:cNvCxnSpPr>
              <a:cxnSpLocks noChangeShapeType="1"/>
            </p:cNvCxnSpPr>
            <p:nvPr/>
          </p:nvCxnSpPr>
          <p:spPr bwMode="auto">
            <a:xfrm>
              <a:off x="1189038" y="4495800"/>
              <a:ext cx="152400" cy="1588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70" name="TextBox 62"/>
            <p:cNvSpPr txBox="1">
              <a:spLocks noChangeArrowheads="1"/>
            </p:cNvSpPr>
            <p:nvPr/>
          </p:nvSpPr>
          <p:spPr bwMode="auto">
            <a:xfrm>
              <a:off x="655638" y="4297363"/>
              <a:ext cx="4699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600"/>
                <a:t>1.0</a:t>
              </a:r>
              <a:endParaRPr lang="en-US" sz="1800"/>
            </a:p>
          </p:txBody>
        </p:sp>
        <p:cxnSp>
          <p:nvCxnSpPr>
            <p:cNvPr id="71" name="Straight Arrow Connector 63"/>
            <p:cNvCxnSpPr>
              <a:cxnSpLocks noChangeShapeType="1"/>
            </p:cNvCxnSpPr>
            <p:nvPr/>
          </p:nvCxnSpPr>
          <p:spPr bwMode="auto">
            <a:xfrm>
              <a:off x="1189038" y="3886200"/>
              <a:ext cx="152400" cy="1588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72" name="TextBox 64"/>
            <p:cNvSpPr txBox="1">
              <a:spLocks noChangeArrowheads="1"/>
            </p:cNvSpPr>
            <p:nvPr/>
          </p:nvSpPr>
          <p:spPr bwMode="auto">
            <a:xfrm>
              <a:off x="503238" y="3716338"/>
              <a:ext cx="582612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600"/>
                <a:t>1.05</a:t>
              </a:r>
            </a:p>
          </p:txBody>
        </p:sp>
        <p:cxnSp>
          <p:nvCxnSpPr>
            <p:cNvPr id="73" name="Straight Arrow Connector 65"/>
            <p:cNvCxnSpPr>
              <a:cxnSpLocks noChangeShapeType="1"/>
            </p:cNvCxnSpPr>
            <p:nvPr/>
          </p:nvCxnSpPr>
          <p:spPr bwMode="auto">
            <a:xfrm>
              <a:off x="1189038" y="5086350"/>
              <a:ext cx="152400" cy="1588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74" name="TextBox 66"/>
            <p:cNvSpPr txBox="1">
              <a:spLocks noChangeArrowheads="1"/>
            </p:cNvSpPr>
            <p:nvPr/>
          </p:nvSpPr>
          <p:spPr bwMode="auto">
            <a:xfrm>
              <a:off x="522288" y="4897438"/>
              <a:ext cx="582612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600"/>
                <a:t>0.95</a:t>
              </a:r>
              <a:endParaRPr lang="en-US" sz="1800"/>
            </a:p>
          </p:txBody>
        </p:sp>
        <p:cxnSp>
          <p:nvCxnSpPr>
            <p:cNvPr id="75" name="Straight Arrow Connector 67"/>
            <p:cNvCxnSpPr>
              <a:cxnSpLocks noChangeShapeType="1"/>
            </p:cNvCxnSpPr>
            <p:nvPr/>
          </p:nvCxnSpPr>
          <p:spPr bwMode="auto">
            <a:xfrm rot="5400000" flipH="1" flipV="1">
              <a:off x="1265237" y="5468938"/>
              <a:ext cx="150813" cy="1588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6" name="Straight Arrow Connector 68"/>
            <p:cNvCxnSpPr>
              <a:cxnSpLocks noChangeShapeType="1"/>
            </p:cNvCxnSpPr>
            <p:nvPr/>
          </p:nvCxnSpPr>
          <p:spPr bwMode="auto">
            <a:xfrm flipV="1">
              <a:off x="1189038" y="5318125"/>
              <a:ext cx="304800" cy="150813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7" name="Straight Arrow Connector 69"/>
            <p:cNvCxnSpPr>
              <a:cxnSpLocks noChangeShapeType="1"/>
            </p:cNvCxnSpPr>
            <p:nvPr/>
          </p:nvCxnSpPr>
          <p:spPr bwMode="auto">
            <a:xfrm flipV="1">
              <a:off x="1189038" y="5165725"/>
              <a:ext cx="304800" cy="150813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8" name="Straight Arrow Connector 70"/>
            <p:cNvCxnSpPr>
              <a:cxnSpLocks noChangeShapeType="1"/>
            </p:cNvCxnSpPr>
            <p:nvPr/>
          </p:nvCxnSpPr>
          <p:spPr bwMode="auto">
            <a:xfrm>
              <a:off x="1341438" y="5100638"/>
              <a:ext cx="3352800" cy="1587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79" name="Straight Arrow Connector 71"/>
            <p:cNvCxnSpPr>
              <a:cxnSpLocks noChangeShapeType="1"/>
            </p:cNvCxnSpPr>
            <p:nvPr/>
          </p:nvCxnSpPr>
          <p:spPr bwMode="auto">
            <a:xfrm>
              <a:off x="1341438" y="3894138"/>
              <a:ext cx="3352800" cy="1587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80" name="TextBox 72"/>
            <p:cNvSpPr txBox="1">
              <a:spLocks noChangeArrowheads="1"/>
            </p:cNvSpPr>
            <p:nvPr/>
          </p:nvSpPr>
          <p:spPr bwMode="auto">
            <a:xfrm rot="1111408">
              <a:off x="1212850" y="5795963"/>
              <a:ext cx="115252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600"/>
                <a:t>Substation</a:t>
              </a:r>
            </a:p>
          </p:txBody>
        </p:sp>
        <p:cxnSp>
          <p:nvCxnSpPr>
            <p:cNvPr id="81" name="Straight Arrow Connector 74"/>
            <p:cNvCxnSpPr>
              <a:cxnSpLocks noChangeShapeType="1"/>
            </p:cNvCxnSpPr>
            <p:nvPr/>
          </p:nvCxnSpPr>
          <p:spPr bwMode="auto">
            <a:xfrm rot="5400000">
              <a:off x="1266032" y="5622131"/>
              <a:ext cx="152400" cy="1587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2" name="Straight Arrow Connector 75"/>
            <p:cNvCxnSpPr>
              <a:cxnSpLocks noChangeShapeType="1"/>
            </p:cNvCxnSpPr>
            <p:nvPr/>
          </p:nvCxnSpPr>
          <p:spPr bwMode="auto">
            <a:xfrm rot="5400000">
              <a:off x="4391819" y="5622131"/>
              <a:ext cx="152400" cy="1588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83" name="TextBox 76"/>
            <p:cNvSpPr txBox="1">
              <a:spLocks noChangeArrowheads="1"/>
            </p:cNvSpPr>
            <p:nvPr/>
          </p:nvSpPr>
          <p:spPr bwMode="auto">
            <a:xfrm rot="1111408">
              <a:off x="4260850" y="5811838"/>
              <a:ext cx="115252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600"/>
                <a:t>End of line</a:t>
              </a:r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1341438" y="4022725"/>
              <a:ext cx="3289300" cy="749300"/>
            </a:xfrm>
            <a:custGeom>
              <a:avLst/>
              <a:gdLst>
                <a:gd name="T0" fmla="*/ 0 w 3289300"/>
                <a:gd name="T1" fmla="*/ 0 h 749300"/>
                <a:gd name="T2" fmla="*/ 660400 w 3289300"/>
                <a:gd name="T3" fmla="*/ 444500 h 749300"/>
                <a:gd name="T4" fmla="*/ 2095500 w 3289300"/>
                <a:gd name="T5" fmla="*/ 660400 h 749300"/>
                <a:gd name="T6" fmla="*/ 3289300 w 3289300"/>
                <a:gd name="T7" fmla="*/ 749300 h 7493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89300"/>
                <a:gd name="T13" fmla="*/ 0 h 749300"/>
                <a:gd name="T14" fmla="*/ 3289300 w 3289300"/>
                <a:gd name="T15" fmla="*/ 749300 h 7493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89300" h="749300">
                  <a:moveTo>
                    <a:pt x="0" y="0"/>
                  </a:moveTo>
                  <a:cubicBezTo>
                    <a:pt x="155575" y="167216"/>
                    <a:pt x="311150" y="334433"/>
                    <a:pt x="660400" y="444500"/>
                  </a:cubicBezTo>
                  <a:cubicBezTo>
                    <a:pt x="1009650" y="554567"/>
                    <a:pt x="1657350" y="609600"/>
                    <a:pt x="2095500" y="660400"/>
                  </a:cubicBezTo>
                  <a:cubicBezTo>
                    <a:pt x="2533650" y="711200"/>
                    <a:pt x="2911475" y="730250"/>
                    <a:pt x="3289300" y="749300"/>
                  </a:cubicBezTo>
                </a:path>
              </a:pathLst>
            </a:cu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1366838" y="3794125"/>
              <a:ext cx="1803400" cy="431800"/>
            </a:xfrm>
            <a:custGeom>
              <a:avLst/>
              <a:gdLst>
                <a:gd name="T0" fmla="*/ 0 w 1803400"/>
                <a:gd name="T1" fmla="*/ 431800 h 431800"/>
                <a:gd name="T2" fmla="*/ 520700 w 1803400"/>
                <a:gd name="T3" fmla="*/ 203200 h 431800"/>
                <a:gd name="T4" fmla="*/ 1803400 w 1803400"/>
                <a:gd name="T5" fmla="*/ 0 h 431800"/>
                <a:gd name="T6" fmla="*/ 0 60000 65536"/>
                <a:gd name="T7" fmla="*/ 0 60000 65536"/>
                <a:gd name="T8" fmla="*/ 0 60000 65536"/>
                <a:gd name="T9" fmla="*/ 0 w 1803400"/>
                <a:gd name="T10" fmla="*/ 0 h 431800"/>
                <a:gd name="T11" fmla="*/ 1803400 w 1803400"/>
                <a:gd name="T12" fmla="*/ 431800 h 4318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03400" h="431800">
                  <a:moveTo>
                    <a:pt x="0" y="431800"/>
                  </a:moveTo>
                  <a:cubicBezTo>
                    <a:pt x="110066" y="353483"/>
                    <a:pt x="220133" y="275167"/>
                    <a:pt x="520700" y="203200"/>
                  </a:cubicBezTo>
                  <a:cubicBezTo>
                    <a:pt x="821267" y="131233"/>
                    <a:pt x="1350433" y="27517"/>
                    <a:pt x="1803400" y="0"/>
                  </a:cubicBezTo>
                </a:path>
              </a:pathLst>
            </a:cu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1366838" y="3729038"/>
              <a:ext cx="3225800" cy="304800"/>
            </a:xfrm>
            <a:custGeom>
              <a:avLst/>
              <a:gdLst>
                <a:gd name="T0" fmla="*/ 0 w 3225800"/>
                <a:gd name="T1" fmla="*/ 304800 h 304800"/>
                <a:gd name="T2" fmla="*/ 482600 w 3225800"/>
                <a:gd name="T3" fmla="*/ 203200 h 304800"/>
                <a:gd name="T4" fmla="*/ 1473200 w 3225800"/>
                <a:gd name="T5" fmla="*/ 63500 h 304800"/>
                <a:gd name="T6" fmla="*/ 2438400 w 3225800"/>
                <a:gd name="T7" fmla="*/ 25400 h 304800"/>
                <a:gd name="T8" fmla="*/ 3225800 w 3225800"/>
                <a:gd name="T9" fmla="*/ 0 h 304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25800"/>
                <a:gd name="T16" fmla="*/ 0 h 304800"/>
                <a:gd name="T17" fmla="*/ 3225800 w 3225800"/>
                <a:gd name="T18" fmla="*/ 304800 h 3048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25800" h="304800">
                  <a:moveTo>
                    <a:pt x="0" y="304800"/>
                  </a:moveTo>
                  <a:cubicBezTo>
                    <a:pt x="118533" y="274108"/>
                    <a:pt x="237067" y="243417"/>
                    <a:pt x="482600" y="203200"/>
                  </a:cubicBezTo>
                  <a:cubicBezTo>
                    <a:pt x="728133" y="162983"/>
                    <a:pt x="1147233" y="93133"/>
                    <a:pt x="1473200" y="63500"/>
                  </a:cubicBezTo>
                  <a:cubicBezTo>
                    <a:pt x="1799167" y="33867"/>
                    <a:pt x="2438400" y="25400"/>
                    <a:pt x="2438400" y="25400"/>
                  </a:cubicBezTo>
                  <a:lnTo>
                    <a:pt x="3225800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" name="Content Placeholder 24"/>
          <p:cNvSpPr txBox="1">
            <a:spLocks/>
          </p:cNvSpPr>
          <p:nvPr/>
        </p:nvSpPr>
        <p:spPr bwMode="auto">
          <a:xfrm>
            <a:off x="5257800" y="3733800"/>
            <a:ext cx="38862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Aft>
                <a:spcPct val="0"/>
              </a:spcAft>
              <a:buFont typeface="Wingdings" pitchFamily="2" charset="2"/>
              <a:buChar char="n"/>
              <a:defRPr/>
            </a:pPr>
            <a:r>
              <a:rPr lang="en-US" sz="1600" b="1" kern="0" dirty="0">
                <a:latin typeface="+mn-lt"/>
              </a:rPr>
              <a:t>Rapid reversal of real power </a:t>
            </a:r>
            <a:r>
              <a:rPr lang="en-US" sz="1600" b="1" kern="0" dirty="0"/>
              <a:t>flow </a:t>
            </a:r>
            <a:r>
              <a:rPr lang="en-US" sz="1600" b="1" kern="0" dirty="0">
                <a:latin typeface="+mn-lt"/>
              </a:rPr>
              <a:t>can cause undesirably large voltage changes</a:t>
            </a:r>
          </a:p>
          <a:p>
            <a:pPr marL="342900" indent="-342900" eaLnBrk="0" hangingPunct="0">
              <a:spcAft>
                <a:spcPct val="0"/>
              </a:spcAft>
              <a:buFont typeface="Wingdings" pitchFamily="2" charset="2"/>
              <a:buChar char="n"/>
              <a:defRPr/>
            </a:pPr>
            <a:r>
              <a:rPr lang="en-US" sz="1600" b="1" kern="0" dirty="0">
                <a:latin typeface="+mn-lt"/>
              </a:rPr>
              <a:t>Rapid PV variability cannot be handled by current electro-mechanical systems</a:t>
            </a:r>
          </a:p>
          <a:p>
            <a:pPr marL="342900" indent="-342900" eaLnBrk="0" hangingPunct="0">
              <a:spcAft>
                <a:spcPct val="0"/>
              </a:spcAft>
              <a:buFont typeface="Wingdings" pitchFamily="2" charset="2"/>
              <a:buChar char="n"/>
              <a:defRPr/>
            </a:pPr>
            <a:r>
              <a:rPr lang="en-US" sz="1600" b="1" kern="0" dirty="0">
                <a:latin typeface="+mn-lt"/>
              </a:rPr>
              <a:t>Use PV inverters to generate or absorb reactive power to restore voltage regulation</a:t>
            </a:r>
          </a:p>
          <a:p>
            <a:pPr marL="342900" indent="-342900" eaLnBrk="0" hangingPunct="0">
              <a:spcAft>
                <a:spcPct val="0"/>
              </a:spcAft>
              <a:buFont typeface="Wingdings" pitchFamily="2" charset="2"/>
              <a:buChar char="n"/>
              <a:defRPr/>
            </a:pPr>
            <a:r>
              <a:rPr lang="en-US" sz="1600" b="1" kern="0" dirty="0">
                <a:latin typeface="+mn-lt"/>
              </a:rPr>
              <a:t>In addition… optimize power flows for minimum dissipation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322285" y="4833258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Fundamental problem: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import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export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1146606" y="3326921"/>
            <a:ext cx="2585129" cy="1216051"/>
            <a:chOff x="0" y="3341435"/>
            <a:chExt cx="2585129" cy="1216051"/>
          </a:xfrm>
        </p:grpSpPr>
        <p:graphicFrame>
          <p:nvGraphicFramePr>
            <p:cNvPr id="32" name="Object 11"/>
            <p:cNvGraphicFramePr>
              <a:graphicFrameLocks noChangeAspect="1"/>
            </p:cNvGraphicFramePr>
            <p:nvPr/>
          </p:nvGraphicFramePr>
          <p:xfrm>
            <a:off x="0" y="3341435"/>
            <a:ext cx="2585129" cy="1120800"/>
          </p:xfrm>
          <a:graphic>
            <a:graphicData uri="http://schemas.openxmlformats.org/presentationml/2006/ole">
              <p:oleObj spid="_x0000_s60427" name="Equation" r:id="rId13" imgW="1307880" imgH="711000" progId="Equation.3">
                <p:embed/>
              </p:oleObj>
            </a:graphicData>
          </a:graphic>
        </p:graphicFrame>
        <p:sp>
          <p:nvSpPr>
            <p:cNvPr id="91" name="Rounded Rectangle 90"/>
            <p:cNvSpPr/>
            <p:nvPr/>
          </p:nvSpPr>
          <p:spPr bwMode="auto">
            <a:xfrm>
              <a:off x="0" y="3352800"/>
              <a:ext cx="2540000" cy="1204686"/>
            </a:xfrm>
            <a:prstGeom prst="round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>
                  <a:srgbClr val="004080"/>
                </a:buClr>
                <a:buSzPct val="65000"/>
                <a:buFont typeface="Wingdings" pitchFamily="2" charset="2"/>
                <a:buChar char="§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3431926" y="1248230"/>
            <a:ext cx="450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Power flow. Losses &amp; Voltage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 bwMode="auto">
          <a:xfrm>
            <a:off x="0" y="5689600"/>
            <a:ext cx="9144000" cy="1168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 Control </a:t>
            </a:r>
            <a:r>
              <a:rPr lang="en-US" dirty="0" smtClean="0">
                <a:solidFill>
                  <a:schemeClr val="bg1"/>
                </a:solidFill>
              </a:rPr>
              <a:t>(of reactive power)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4"/>
          <p:cNvCxnSpPr>
            <a:cxnSpLocks noChangeShapeType="1"/>
          </p:cNvCxnSpPr>
          <p:nvPr/>
        </p:nvCxnSpPr>
        <p:spPr bwMode="auto">
          <a:xfrm>
            <a:off x="627743" y="2339975"/>
            <a:ext cx="4572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" name="Straight Connector 5"/>
          <p:cNvCxnSpPr>
            <a:cxnSpLocks noChangeShapeType="1"/>
          </p:cNvCxnSpPr>
          <p:nvPr/>
        </p:nvCxnSpPr>
        <p:spPr bwMode="auto">
          <a:xfrm>
            <a:off x="2151743" y="2339975"/>
            <a:ext cx="4800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" name="Straight Connector 6"/>
          <p:cNvCxnSpPr>
            <a:cxnSpLocks noChangeShapeType="1"/>
          </p:cNvCxnSpPr>
          <p:nvPr/>
        </p:nvCxnSpPr>
        <p:spPr bwMode="auto">
          <a:xfrm>
            <a:off x="1161143" y="2339975"/>
            <a:ext cx="9144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75343" y="188277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0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662918" y="1882775"/>
            <a:ext cx="539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j -1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4728256" y="1882775"/>
            <a:ext cx="242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j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6114143" y="1882775"/>
            <a:ext cx="604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j +1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7942943" y="188277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n</a:t>
            </a:r>
          </a:p>
        </p:txBody>
      </p:sp>
      <p:cxnSp>
        <p:nvCxnSpPr>
          <p:cNvPr id="15" name="Straight Connector 12"/>
          <p:cNvCxnSpPr>
            <a:cxnSpLocks noChangeShapeType="1"/>
          </p:cNvCxnSpPr>
          <p:nvPr/>
        </p:nvCxnSpPr>
        <p:spPr bwMode="auto">
          <a:xfrm>
            <a:off x="6952343" y="2339975"/>
            <a:ext cx="9144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6" name="Straight Connector 13"/>
          <p:cNvCxnSpPr>
            <a:cxnSpLocks noChangeShapeType="1"/>
          </p:cNvCxnSpPr>
          <p:nvPr/>
        </p:nvCxnSpPr>
        <p:spPr bwMode="auto">
          <a:xfrm>
            <a:off x="7866743" y="2339975"/>
            <a:ext cx="4572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" name="Straight Connector 14"/>
          <p:cNvCxnSpPr>
            <a:cxnSpLocks noChangeShapeType="1"/>
          </p:cNvCxnSpPr>
          <p:nvPr/>
        </p:nvCxnSpPr>
        <p:spPr bwMode="auto">
          <a:xfrm rot="5400000">
            <a:off x="4323443" y="2682875"/>
            <a:ext cx="6858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none" w="lg" len="med"/>
            <a:tailEnd type="triangle" w="lg" len="med"/>
          </a:ln>
        </p:spPr>
      </p:cxnSp>
      <p:cxnSp>
        <p:nvCxnSpPr>
          <p:cNvPr id="18" name="Straight Connector 15"/>
          <p:cNvCxnSpPr>
            <a:cxnSpLocks noChangeShapeType="1"/>
          </p:cNvCxnSpPr>
          <p:nvPr/>
        </p:nvCxnSpPr>
        <p:spPr bwMode="auto">
          <a:xfrm rot="5400000">
            <a:off x="4628243" y="2682875"/>
            <a:ext cx="6858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triangle" w="lg" len="med"/>
            <a:tailEnd/>
          </a:ln>
        </p:spPr>
      </p:cxnSp>
      <p:cxnSp>
        <p:nvCxnSpPr>
          <p:cNvPr id="19" name="Straight Connector 16"/>
          <p:cNvCxnSpPr>
            <a:cxnSpLocks noChangeShapeType="1"/>
          </p:cNvCxnSpPr>
          <p:nvPr/>
        </p:nvCxnSpPr>
        <p:spPr bwMode="auto">
          <a:xfrm rot="5400000">
            <a:off x="2418443" y="2682875"/>
            <a:ext cx="6858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none" w="lg" len="med"/>
            <a:tailEnd type="triangle" w="lg" len="med"/>
          </a:ln>
        </p:spPr>
      </p:cxnSp>
      <p:cxnSp>
        <p:nvCxnSpPr>
          <p:cNvPr id="20" name="Straight Connector 17"/>
          <p:cNvCxnSpPr>
            <a:cxnSpLocks noChangeShapeType="1"/>
          </p:cNvCxnSpPr>
          <p:nvPr/>
        </p:nvCxnSpPr>
        <p:spPr bwMode="auto">
          <a:xfrm rot="5400000">
            <a:off x="2723243" y="2682875"/>
            <a:ext cx="6858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triangle" w="lg" len="med"/>
            <a:tailEnd/>
          </a:ln>
        </p:spPr>
      </p:cxnSp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4317093" y="2949575"/>
          <a:ext cx="403225" cy="1128713"/>
        </p:xfrm>
        <a:graphic>
          <a:graphicData uri="http://schemas.openxmlformats.org/presentationml/2006/ole">
            <p:oleObj spid="_x0000_s61442" name="Equation" r:id="rId4" imgW="190440" imgH="533160" progId="Equation.3">
              <p:embed/>
            </p:oleObj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/>
        </p:nvGraphicFramePr>
        <p:xfrm>
          <a:off x="4896531" y="2949575"/>
          <a:ext cx="455612" cy="1128713"/>
        </p:xfrm>
        <a:graphic>
          <a:graphicData uri="http://schemas.openxmlformats.org/presentationml/2006/ole">
            <p:oleObj spid="_x0000_s61443" name="Equation" r:id="rId5" imgW="215640" imgH="533160" progId="Equation.3">
              <p:embed/>
            </p:oleObj>
          </a:graphicData>
        </a:graphic>
      </p:graphicFrame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rot="5400000">
            <a:off x="6076043" y="2697163"/>
            <a:ext cx="6858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none" w="lg" len="med"/>
            <a:tailEnd type="triangle" w="lg" len="med"/>
          </a:ln>
        </p:spPr>
      </p:cxnSp>
      <p:graphicFrame>
        <p:nvGraphicFramePr>
          <p:cNvPr id="24" name="Object 6"/>
          <p:cNvGraphicFramePr>
            <a:graphicFrameLocks noChangeAspect="1"/>
          </p:cNvGraphicFramePr>
          <p:nvPr/>
        </p:nvGraphicFramePr>
        <p:xfrm>
          <a:off x="5972856" y="2949575"/>
          <a:ext cx="598487" cy="1143000"/>
        </p:xfrm>
        <a:graphic>
          <a:graphicData uri="http://schemas.openxmlformats.org/presentationml/2006/ole">
            <p:oleObj spid="_x0000_s61444" name="Equation" r:id="rId6" imgW="279360" imgH="533160" progId="Equation.3">
              <p:embed/>
            </p:oleObj>
          </a:graphicData>
        </a:graphic>
      </p:graphicFrame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 rot="5400000">
            <a:off x="7676243" y="2682875"/>
            <a:ext cx="6858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none" w="lg" len="med"/>
            <a:tailEnd type="triangle" w="lg" len="med"/>
          </a:ln>
        </p:spPr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rot="5400000">
            <a:off x="7981043" y="2682875"/>
            <a:ext cx="6858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triangle" w="lg" len="med"/>
            <a:tailEnd/>
          </a:ln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rot="10800000">
            <a:off x="5199743" y="1958975"/>
            <a:ext cx="7620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triangle" w="lg" len="med"/>
            <a:tailEnd/>
          </a:ln>
        </p:spPr>
      </p:cxnSp>
      <p:graphicFrame>
        <p:nvGraphicFramePr>
          <p:cNvPr id="28" name="Object 8"/>
          <p:cNvGraphicFramePr>
            <a:graphicFrameLocks noChangeAspect="1"/>
          </p:cNvGraphicFramePr>
          <p:nvPr/>
        </p:nvGraphicFramePr>
        <p:xfrm>
          <a:off x="4285343" y="2339975"/>
          <a:ext cx="341313" cy="427038"/>
        </p:xfrm>
        <a:graphic>
          <a:graphicData uri="http://schemas.openxmlformats.org/presentationml/2006/ole">
            <p:oleObj spid="_x0000_s61445" name="Equation" r:id="rId7" imgW="203040" imgH="253800" progId="Equation.3">
              <p:embed/>
            </p:oleObj>
          </a:graphicData>
        </a:graphic>
      </p:graphicFrame>
      <p:graphicFrame>
        <p:nvGraphicFramePr>
          <p:cNvPr id="29" name="Object 9"/>
          <p:cNvGraphicFramePr>
            <a:graphicFrameLocks noChangeAspect="1"/>
          </p:cNvGraphicFramePr>
          <p:nvPr/>
        </p:nvGraphicFramePr>
        <p:xfrm>
          <a:off x="5842681" y="2339975"/>
          <a:ext cx="427037" cy="427038"/>
        </p:xfrm>
        <a:graphic>
          <a:graphicData uri="http://schemas.openxmlformats.org/presentationml/2006/ole">
            <p:oleObj spid="_x0000_s61446" name="Equation" r:id="rId8" imgW="253800" imgH="253800" progId="Equation.3">
              <p:embed/>
            </p:oleObj>
          </a:graphicData>
        </a:graphic>
      </p:graphicFrame>
      <p:graphicFrame>
        <p:nvGraphicFramePr>
          <p:cNvPr id="30" name="Object 10"/>
          <p:cNvGraphicFramePr>
            <a:graphicFrameLocks noChangeAspect="1"/>
          </p:cNvGraphicFramePr>
          <p:nvPr/>
        </p:nvGraphicFramePr>
        <p:xfrm>
          <a:off x="2304143" y="2339975"/>
          <a:ext cx="427038" cy="427038"/>
        </p:xfrm>
        <a:graphic>
          <a:graphicData uri="http://schemas.openxmlformats.org/presentationml/2006/ole">
            <p:oleObj spid="_x0000_s61447" name="Equation" r:id="rId9" imgW="253800" imgH="253800" progId="Equation.3">
              <p:embed/>
            </p:oleObj>
          </a:graphicData>
        </a:graphic>
      </p:graphicFrame>
      <p:sp>
        <p:nvSpPr>
          <p:cNvPr id="31" name="TextBox 32"/>
          <p:cNvSpPr txBox="1">
            <a:spLocks noChangeArrowheads="1"/>
          </p:cNvSpPr>
          <p:nvPr/>
        </p:nvSpPr>
        <p:spPr bwMode="auto">
          <a:xfrm>
            <a:off x="0" y="3395890"/>
            <a:ext cx="3048000" cy="1323439"/>
          </a:xfrm>
          <a:prstGeom prst="rect">
            <a:avLst/>
          </a:prstGeom>
          <a:noFill/>
          <a:ln w="28575">
            <a:solidFill>
              <a:srgbClr val="66C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dirty="0"/>
              <a:t>Not </a:t>
            </a:r>
            <a:r>
              <a:rPr lang="en-US" dirty="0" smtClean="0"/>
              <a:t>available to affect control —but available 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(via advanced metering)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for control input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 bwMode="auto">
          <a:xfrm>
            <a:off x="4183743" y="2949575"/>
            <a:ext cx="685800" cy="1371600"/>
          </a:xfrm>
          <a:prstGeom prst="ellipse">
            <a:avLst/>
          </a:prstGeom>
          <a:noFill/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Arc 32"/>
          <p:cNvSpPr/>
          <p:nvPr/>
        </p:nvSpPr>
        <p:spPr bwMode="auto">
          <a:xfrm>
            <a:off x="4209143" y="3635375"/>
            <a:ext cx="914400" cy="914400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sp>
        <p:nvSpPr>
          <p:cNvPr id="34" name="Freeform 35"/>
          <p:cNvSpPr>
            <a:spLocks/>
          </p:cNvSpPr>
          <p:nvPr/>
        </p:nvSpPr>
        <p:spPr bwMode="auto">
          <a:xfrm>
            <a:off x="3062514" y="3584574"/>
            <a:ext cx="1121228" cy="377825"/>
          </a:xfrm>
          <a:custGeom>
            <a:avLst/>
            <a:gdLst>
              <a:gd name="T0" fmla="*/ 1143000 w 1143000"/>
              <a:gd name="T1" fmla="*/ 0 h 508000"/>
              <a:gd name="T2" fmla="*/ 533400 w 1143000"/>
              <a:gd name="T3" fmla="*/ 101600 h 508000"/>
              <a:gd name="T4" fmla="*/ 0 w 1143000"/>
              <a:gd name="T5" fmla="*/ 508000 h 508000"/>
              <a:gd name="T6" fmla="*/ 0 60000 65536"/>
              <a:gd name="T7" fmla="*/ 0 60000 65536"/>
              <a:gd name="T8" fmla="*/ 0 60000 65536"/>
              <a:gd name="T9" fmla="*/ 0 w 1143000"/>
              <a:gd name="T10" fmla="*/ 0 h 508000"/>
              <a:gd name="T11" fmla="*/ 1143000 w 1143000"/>
              <a:gd name="T12" fmla="*/ 508000 h 508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3000" h="508000">
                <a:moveTo>
                  <a:pt x="1143000" y="0"/>
                </a:moveTo>
                <a:cubicBezTo>
                  <a:pt x="933450" y="8466"/>
                  <a:pt x="723900" y="16933"/>
                  <a:pt x="533400" y="101600"/>
                </a:cubicBezTo>
                <a:cubicBezTo>
                  <a:pt x="342900" y="186267"/>
                  <a:pt x="171450" y="347133"/>
                  <a:pt x="0" y="508000"/>
                </a:cubicBezTo>
              </a:path>
            </a:pathLst>
          </a:cu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Oval 36"/>
          <p:cNvSpPr>
            <a:spLocks noChangeArrowheads="1"/>
          </p:cNvSpPr>
          <p:nvPr/>
        </p:nvSpPr>
        <p:spPr bwMode="auto">
          <a:xfrm>
            <a:off x="4894943" y="2949575"/>
            <a:ext cx="533400" cy="609600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36" name="TextBox 37"/>
          <p:cNvSpPr txBox="1">
            <a:spLocks noChangeArrowheads="1"/>
          </p:cNvSpPr>
          <p:nvPr/>
        </p:nvSpPr>
        <p:spPr bwMode="auto">
          <a:xfrm>
            <a:off x="5689601" y="4186465"/>
            <a:ext cx="3454399" cy="1015663"/>
          </a:xfrm>
          <a:prstGeom prst="rect">
            <a:avLst/>
          </a:prstGeom>
          <a:noFill/>
          <a:ln w="28575">
            <a:solidFill>
              <a:srgbClr val="66C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dirty="0"/>
              <a:t>Not </a:t>
            </a:r>
            <a:r>
              <a:rPr lang="en-US" dirty="0" smtClean="0"/>
              <a:t>available to affect control — but available (via inverter PCC) for control input</a:t>
            </a:r>
            <a:endParaRPr lang="en-US" dirty="0"/>
          </a:p>
        </p:txBody>
      </p:sp>
      <p:sp>
        <p:nvSpPr>
          <p:cNvPr id="37" name="Arc 36"/>
          <p:cNvSpPr/>
          <p:nvPr/>
        </p:nvSpPr>
        <p:spPr bwMode="auto">
          <a:xfrm>
            <a:off x="5428343" y="3254375"/>
            <a:ext cx="914400" cy="914400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sp>
        <p:nvSpPr>
          <p:cNvPr id="38" name="Freeform 39"/>
          <p:cNvSpPr>
            <a:spLocks/>
          </p:cNvSpPr>
          <p:nvPr/>
        </p:nvSpPr>
        <p:spPr bwMode="auto">
          <a:xfrm>
            <a:off x="5415643" y="3254375"/>
            <a:ext cx="448128" cy="896711"/>
          </a:xfrm>
          <a:custGeom>
            <a:avLst/>
            <a:gdLst>
              <a:gd name="T0" fmla="*/ 0 w 457200"/>
              <a:gd name="T1" fmla="*/ 0 h 914400"/>
              <a:gd name="T2" fmla="*/ 1032659 w 457200"/>
              <a:gd name="T3" fmla="*/ 1308060 h 914400"/>
              <a:gd name="T4" fmla="*/ 1327705 w 457200"/>
              <a:gd name="T5" fmla="*/ 3488160 h 914400"/>
              <a:gd name="T6" fmla="*/ 0 60000 65536"/>
              <a:gd name="T7" fmla="*/ 0 60000 65536"/>
              <a:gd name="T8" fmla="*/ 0 60000 65536"/>
              <a:gd name="T9" fmla="*/ 0 w 457200"/>
              <a:gd name="T10" fmla="*/ 0 h 914400"/>
              <a:gd name="T11" fmla="*/ 457200 w 457200"/>
              <a:gd name="T12" fmla="*/ 914400 h 914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200" h="914400">
                <a:moveTo>
                  <a:pt x="0" y="0"/>
                </a:moveTo>
                <a:cubicBezTo>
                  <a:pt x="139700" y="95250"/>
                  <a:pt x="279400" y="190500"/>
                  <a:pt x="355600" y="342900"/>
                </a:cubicBezTo>
                <a:cubicBezTo>
                  <a:pt x="431800" y="495300"/>
                  <a:pt x="444500" y="704850"/>
                  <a:pt x="457200" y="914400"/>
                </a:cubicBezTo>
              </a:path>
            </a:pathLst>
          </a:cu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Oval 38"/>
          <p:cNvSpPr/>
          <p:nvPr/>
        </p:nvSpPr>
        <p:spPr bwMode="auto">
          <a:xfrm>
            <a:off x="4894943" y="3559175"/>
            <a:ext cx="533400" cy="6096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TextBox 41"/>
          <p:cNvSpPr txBox="1">
            <a:spLocks noChangeArrowheads="1"/>
          </p:cNvSpPr>
          <p:nvPr/>
        </p:nvSpPr>
        <p:spPr bwMode="auto">
          <a:xfrm>
            <a:off x="3015332" y="5427890"/>
            <a:ext cx="3733800" cy="7080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Available—minimal impact on customer, extra inverter duty</a:t>
            </a:r>
          </a:p>
        </p:txBody>
      </p:sp>
      <p:sp>
        <p:nvSpPr>
          <p:cNvPr id="41" name="Freeform 42"/>
          <p:cNvSpPr>
            <a:spLocks/>
          </p:cNvSpPr>
          <p:nvPr/>
        </p:nvSpPr>
        <p:spPr bwMode="auto">
          <a:xfrm>
            <a:off x="4499429" y="4181474"/>
            <a:ext cx="649514" cy="1217839"/>
          </a:xfrm>
          <a:custGeom>
            <a:avLst/>
            <a:gdLst>
              <a:gd name="T0" fmla="*/ 647700 w 647700"/>
              <a:gd name="T1" fmla="*/ 0 h 1130300"/>
              <a:gd name="T2" fmla="*/ 431800 w 647700"/>
              <a:gd name="T3" fmla="*/ 673100 h 1130300"/>
              <a:gd name="T4" fmla="*/ 0 w 647700"/>
              <a:gd name="T5" fmla="*/ 1130300 h 1130300"/>
              <a:gd name="T6" fmla="*/ 0 60000 65536"/>
              <a:gd name="T7" fmla="*/ 0 60000 65536"/>
              <a:gd name="T8" fmla="*/ 0 60000 65536"/>
              <a:gd name="T9" fmla="*/ 0 w 647700"/>
              <a:gd name="T10" fmla="*/ 0 h 1130300"/>
              <a:gd name="T11" fmla="*/ 647700 w 647700"/>
              <a:gd name="T12" fmla="*/ 1130300 h 1130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7700" h="1130300">
                <a:moveTo>
                  <a:pt x="647700" y="0"/>
                </a:moveTo>
                <a:cubicBezTo>
                  <a:pt x="593725" y="242358"/>
                  <a:pt x="539750" y="484717"/>
                  <a:pt x="431800" y="673100"/>
                </a:cubicBezTo>
                <a:cubicBezTo>
                  <a:pt x="323850" y="861483"/>
                  <a:pt x="161925" y="995891"/>
                  <a:pt x="0" y="113030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809000"/>
            <a:ext cx="2699657" cy="204899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7" name="Freeform 42"/>
          <p:cNvSpPr>
            <a:spLocks/>
          </p:cNvSpPr>
          <p:nvPr/>
        </p:nvSpPr>
        <p:spPr bwMode="auto">
          <a:xfrm>
            <a:off x="2699658" y="6168571"/>
            <a:ext cx="812799" cy="275772"/>
          </a:xfrm>
          <a:custGeom>
            <a:avLst/>
            <a:gdLst>
              <a:gd name="T0" fmla="*/ 647700 w 647700"/>
              <a:gd name="T1" fmla="*/ 0 h 1130300"/>
              <a:gd name="T2" fmla="*/ 431800 w 647700"/>
              <a:gd name="T3" fmla="*/ 673100 h 1130300"/>
              <a:gd name="T4" fmla="*/ 0 w 647700"/>
              <a:gd name="T5" fmla="*/ 1130300 h 1130300"/>
              <a:gd name="T6" fmla="*/ 0 60000 65536"/>
              <a:gd name="T7" fmla="*/ 0 60000 65536"/>
              <a:gd name="T8" fmla="*/ 0 60000 65536"/>
              <a:gd name="T9" fmla="*/ 0 w 647700"/>
              <a:gd name="T10" fmla="*/ 0 h 1130300"/>
              <a:gd name="T11" fmla="*/ 647700 w 647700"/>
              <a:gd name="T12" fmla="*/ 1130300 h 1130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7700" h="1130300">
                <a:moveTo>
                  <a:pt x="647700" y="0"/>
                </a:moveTo>
                <a:cubicBezTo>
                  <a:pt x="593725" y="242358"/>
                  <a:pt x="539750" y="484717"/>
                  <a:pt x="431800" y="673100"/>
                </a:cubicBezTo>
                <a:cubicBezTo>
                  <a:pt x="323850" y="861483"/>
                  <a:pt x="161925" y="995891"/>
                  <a:pt x="0" y="113030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204685" y="1262743"/>
            <a:ext cx="7055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Parameters available &amp; limits for control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49" name="Oval 36"/>
          <p:cNvSpPr>
            <a:spLocks noChangeArrowheads="1"/>
          </p:cNvSpPr>
          <p:nvPr/>
        </p:nvSpPr>
        <p:spPr bwMode="auto">
          <a:xfrm>
            <a:off x="4118429" y="2260147"/>
            <a:ext cx="533400" cy="609600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50" name="Freeform 39"/>
          <p:cNvSpPr>
            <a:spLocks/>
          </p:cNvSpPr>
          <p:nvPr/>
        </p:nvSpPr>
        <p:spPr bwMode="auto">
          <a:xfrm>
            <a:off x="4673600" y="2583543"/>
            <a:ext cx="246743" cy="508000"/>
          </a:xfrm>
          <a:custGeom>
            <a:avLst/>
            <a:gdLst>
              <a:gd name="T0" fmla="*/ 0 w 457200"/>
              <a:gd name="T1" fmla="*/ 0 h 914400"/>
              <a:gd name="T2" fmla="*/ 1032659 w 457200"/>
              <a:gd name="T3" fmla="*/ 1308060 h 914400"/>
              <a:gd name="T4" fmla="*/ 1327705 w 457200"/>
              <a:gd name="T5" fmla="*/ 3488160 h 914400"/>
              <a:gd name="T6" fmla="*/ 0 60000 65536"/>
              <a:gd name="T7" fmla="*/ 0 60000 65536"/>
              <a:gd name="T8" fmla="*/ 0 60000 65536"/>
              <a:gd name="T9" fmla="*/ 0 w 457200"/>
              <a:gd name="T10" fmla="*/ 0 h 914400"/>
              <a:gd name="T11" fmla="*/ 457200 w 457200"/>
              <a:gd name="T12" fmla="*/ 914400 h 914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200" h="914400">
                <a:moveTo>
                  <a:pt x="0" y="0"/>
                </a:moveTo>
                <a:cubicBezTo>
                  <a:pt x="139700" y="95250"/>
                  <a:pt x="279400" y="190500"/>
                  <a:pt x="355600" y="342900"/>
                </a:cubicBezTo>
                <a:cubicBezTo>
                  <a:pt x="431800" y="495300"/>
                  <a:pt x="444500" y="704850"/>
                  <a:pt x="457200" y="914400"/>
                </a:cubicBezTo>
              </a:path>
            </a:pathLst>
          </a:cu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 bwMode="auto">
          <a:xfrm>
            <a:off x="0" y="5689600"/>
            <a:ext cx="9144000" cy="1168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 Control </a:t>
            </a:r>
            <a:r>
              <a:rPr lang="en-US" dirty="0" smtClean="0">
                <a:solidFill>
                  <a:schemeClr val="bg1"/>
                </a:solidFill>
              </a:rPr>
              <a:t>(of reactive power)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02971" y="1248229"/>
            <a:ext cx="3704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Schemes of Control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9314" y="2191657"/>
            <a:ext cx="283923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Base line (do nothing)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Unity power factor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Proportional Control</a:t>
            </a:r>
          </a:p>
          <a:p>
            <a:r>
              <a:rPr lang="en-US" dirty="0" smtClean="0"/>
              <a:t>  (EPRI white paper)</a:t>
            </a:r>
            <a:endParaRPr lang="en-US" dirty="0"/>
          </a:p>
        </p:txBody>
      </p:sp>
      <p:graphicFrame>
        <p:nvGraphicFramePr>
          <p:cNvPr id="62472" name="Object 2"/>
          <p:cNvGraphicFramePr>
            <a:graphicFrameLocks noChangeAspect="1"/>
          </p:cNvGraphicFramePr>
          <p:nvPr/>
        </p:nvGraphicFramePr>
        <p:xfrm>
          <a:off x="1436914" y="2496457"/>
          <a:ext cx="908050" cy="534988"/>
        </p:xfrm>
        <a:graphic>
          <a:graphicData uri="http://schemas.openxmlformats.org/presentationml/2006/ole">
            <p:oleObj spid="_x0000_s62472" name="Equation" r:id="rId4" imgW="431640" imgH="253800" progId="Equation.3">
              <p:embed/>
            </p:oleObj>
          </a:graphicData>
        </a:graphic>
      </p:graphicFrame>
      <p:graphicFrame>
        <p:nvGraphicFramePr>
          <p:cNvPr id="62473" name="Object 3"/>
          <p:cNvGraphicFramePr>
            <a:graphicFrameLocks noChangeAspect="1"/>
          </p:cNvGraphicFramePr>
          <p:nvPr/>
        </p:nvGraphicFramePr>
        <p:xfrm>
          <a:off x="1355721" y="3396330"/>
          <a:ext cx="1041400" cy="534988"/>
        </p:xfrm>
        <a:graphic>
          <a:graphicData uri="http://schemas.openxmlformats.org/presentationml/2006/ole">
            <p:oleObj spid="_x0000_s62473" name="Equation" r:id="rId5" imgW="495000" imgH="253800" progId="Equation.3">
              <p:embed/>
            </p:oleObj>
          </a:graphicData>
        </a:graphic>
      </p:graphicFrame>
      <p:grpSp>
        <p:nvGrpSpPr>
          <p:cNvPr id="67" name="Group 66"/>
          <p:cNvGrpSpPr/>
          <p:nvPr/>
        </p:nvGrpSpPr>
        <p:grpSpPr>
          <a:xfrm>
            <a:off x="61690" y="5007428"/>
            <a:ext cx="3015343" cy="1143000"/>
            <a:chOff x="1600200" y="3962400"/>
            <a:chExt cx="5889625" cy="2057400"/>
          </a:xfrm>
        </p:grpSpPr>
        <p:graphicFrame>
          <p:nvGraphicFramePr>
            <p:cNvPr id="52" name="Object 5"/>
            <p:cNvGraphicFramePr>
              <a:graphicFrameLocks noChangeAspect="1"/>
            </p:cNvGraphicFramePr>
            <p:nvPr/>
          </p:nvGraphicFramePr>
          <p:xfrm>
            <a:off x="1725613" y="3962400"/>
            <a:ext cx="642937" cy="560388"/>
          </p:xfrm>
          <a:graphic>
            <a:graphicData uri="http://schemas.openxmlformats.org/presentationml/2006/ole">
              <p:oleObj spid="_x0000_s62474" name="Equation" r:id="rId6" imgW="291960" imgH="253800" progId="Equation.3">
                <p:embed/>
              </p:oleObj>
            </a:graphicData>
          </a:graphic>
        </p:graphicFrame>
        <p:cxnSp>
          <p:nvCxnSpPr>
            <p:cNvPr id="53" name="Straight Arrow Connector 14"/>
            <p:cNvCxnSpPr>
              <a:cxnSpLocks noChangeShapeType="1"/>
            </p:cNvCxnSpPr>
            <p:nvPr/>
          </p:nvCxnSpPr>
          <p:spPr bwMode="auto">
            <a:xfrm>
              <a:off x="2182813" y="4953000"/>
              <a:ext cx="3962400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" name="Straight Arrow Connector 16"/>
            <p:cNvCxnSpPr>
              <a:cxnSpLocks noChangeShapeType="1"/>
            </p:cNvCxnSpPr>
            <p:nvPr/>
          </p:nvCxnSpPr>
          <p:spPr bwMode="auto">
            <a:xfrm rot="5400000" flipH="1" flipV="1">
              <a:off x="1548607" y="4915694"/>
              <a:ext cx="1903412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55" name="TextBox 20"/>
            <p:cNvSpPr txBox="1">
              <a:spLocks noChangeArrowheads="1"/>
            </p:cNvSpPr>
            <p:nvPr/>
          </p:nvSpPr>
          <p:spPr bwMode="auto">
            <a:xfrm>
              <a:off x="6221413" y="4800600"/>
              <a:ext cx="1268412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600" dirty="0"/>
                <a:t>Voltage </a:t>
              </a:r>
              <a:r>
                <a:rPr lang="en-US" sz="1600" dirty="0" err="1"/>
                <a:t>p.u</a:t>
              </a:r>
              <a:r>
                <a:rPr lang="en-US" sz="1600" dirty="0"/>
                <a:t>.</a:t>
              </a:r>
            </a:p>
          </p:txBody>
        </p:sp>
        <p:graphicFrame>
          <p:nvGraphicFramePr>
            <p:cNvPr id="56" name="Object 8"/>
            <p:cNvGraphicFramePr>
              <a:graphicFrameLocks noChangeAspect="1"/>
            </p:cNvGraphicFramePr>
            <p:nvPr/>
          </p:nvGraphicFramePr>
          <p:xfrm>
            <a:off x="1600200" y="5459413"/>
            <a:ext cx="895350" cy="560387"/>
          </p:xfrm>
          <a:graphic>
            <a:graphicData uri="http://schemas.openxmlformats.org/presentationml/2006/ole">
              <p:oleObj spid="_x0000_s62475" name="Equation" r:id="rId7" imgW="406080" imgH="253800" progId="Equation.3">
                <p:embed/>
              </p:oleObj>
            </a:graphicData>
          </a:graphic>
        </p:graphicFrame>
        <p:sp>
          <p:nvSpPr>
            <p:cNvPr id="57" name="TextBox 24"/>
            <p:cNvSpPr txBox="1">
              <a:spLocks noChangeArrowheads="1"/>
            </p:cNvSpPr>
            <p:nvPr/>
          </p:nvSpPr>
          <p:spPr bwMode="auto">
            <a:xfrm>
              <a:off x="3998913" y="5029200"/>
              <a:ext cx="4699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600"/>
                <a:t>1.0</a:t>
              </a:r>
            </a:p>
          </p:txBody>
        </p:sp>
        <p:sp>
          <p:nvSpPr>
            <p:cNvPr id="58" name="TextBox 25"/>
            <p:cNvSpPr txBox="1">
              <a:spLocks noChangeArrowheads="1"/>
            </p:cNvSpPr>
            <p:nvPr/>
          </p:nvSpPr>
          <p:spPr bwMode="auto">
            <a:xfrm>
              <a:off x="4989513" y="5072063"/>
              <a:ext cx="5842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600" dirty="0"/>
                <a:t>1.05</a:t>
              </a:r>
            </a:p>
          </p:txBody>
        </p:sp>
        <p:sp>
          <p:nvSpPr>
            <p:cNvPr id="59" name="TextBox 26"/>
            <p:cNvSpPr txBox="1">
              <a:spLocks noChangeArrowheads="1"/>
            </p:cNvSpPr>
            <p:nvPr/>
          </p:nvSpPr>
          <p:spPr bwMode="auto">
            <a:xfrm>
              <a:off x="2944813" y="5072063"/>
              <a:ext cx="5842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600"/>
                <a:t>0.95</a:t>
              </a:r>
            </a:p>
          </p:txBody>
        </p:sp>
        <p:cxnSp>
          <p:nvCxnSpPr>
            <p:cNvPr id="60" name="Straight Arrow Connector 27"/>
            <p:cNvCxnSpPr>
              <a:cxnSpLocks noChangeShapeType="1"/>
            </p:cNvCxnSpPr>
            <p:nvPr/>
          </p:nvCxnSpPr>
          <p:spPr bwMode="auto">
            <a:xfrm rot="5400000" flipH="1" flipV="1">
              <a:off x="4087813" y="4953000"/>
              <a:ext cx="304800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" name="Straight Arrow Connector 29"/>
            <p:cNvCxnSpPr>
              <a:cxnSpLocks noChangeShapeType="1"/>
            </p:cNvCxnSpPr>
            <p:nvPr/>
          </p:nvCxnSpPr>
          <p:spPr bwMode="auto">
            <a:xfrm rot="5400000" flipH="1" flipV="1">
              <a:off x="5153819" y="4952206"/>
              <a:ext cx="304800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2" name="Straight Arrow Connector 30"/>
            <p:cNvCxnSpPr>
              <a:cxnSpLocks noChangeShapeType="1"/>
            </p:cNvCxnSpPr>
            <p:nvPr/>
          </p:nvCxnSpPr>
          <p:spPr bwMode="auto">
            <a:xfrm rot="5400000" flipH="1" flipV="1">
              <a:off x="3021013" y="4953000"/>
              <a:ext cx="304800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" name="Straight Connector 32"/>
            <p:cNvCxnSpPr>
              <a:cxnSpLocks noChangeShapeType="1"/>
            </p:cNvCxnSpPr>
            <p:nvPr/>
          </p:nvCxnSpPr>
          <p:spPr bwMode="auto">
            <a:xfrm rot="16200000" flipV="1">
              <a:off x="3589338" y="4308475"/>
              <a:ext cx="685800" cy="60325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64" name="Straight Connector 34"/>
            <p:cNvCxnSpPr>
              <a:cxnSpLocks noChangeShapeType="1"/>
            </p:cNvCxnSpPr>
            <p:nvPr/>
          </p:nvCxnSpPr>
          <p:spPr bwMode="auto">
            <a:xfrm rot="10800000">
              <a:off x="2335213" y="4267200"/>
              <a:ext cx="1295400" cy="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65" name="Straight Connector 36"/>
            <p:cNvCxnSpPr>
              <a:cxnSpLocks noChangeShapeType="1"/>
            </p:cNvCxnSpPr>
            <p:nvPr/>
          </p:nvCxnSpPr>
          <p:spPr bwMode="auto">
            <a:xfrm rot="10800000">
              <a:off x="4849813" y="5638800"/>
              <a:ext cx="1295400" cy="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66" name="Straight Connector 37"/>
            <p:cNvCxnSpPr>
              <a:cxnSpLocks noChangeShapeType="1"/>
            </p:cNvCxnSpPr>
            <p:nvPr/>
          </p:nvCxnSpPr>
          <p:spPr bwMode="auto">
            <a:xfrm rot="16200000" flipV="1">
              <a:off x="4198938" y="4994275"/>
              <a:ext cx="685800" cy="60325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</p:spPr>
        </p:cxnSp>
      </p:grpSp>
      <p:cxnSp>
        <p:nvCxnSpPr>
          <p:cNvPr id="69" name="Straight Connector 68"/>
          <p:cNvCxnSpPr/>
          <p:nvPr/>
        </p:nvCxnSpPr>
        <p:spPr bwMode="auto">
          <a:xfrm rot="5400000">
            <a:off x="1070430" y="4343402"/>
            <a:ext cx="5014684" cy="1451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3701144" y="2133599"/>
            <a:ext cx="555152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voltage control heuristics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composite control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Hybrid  (composite at V=1 built in proportional)</a:t>
            </a:r>
            <a:endParaRPr lang="en-US" dirty="0"/>
          </a:p>
        </p:txBody>
      </p:sp>
      <p:graphicFrame>
        <p:nvGraphicFramePr>
          <p:cNvPr id="62476" name="Object 6"/>
          <p:cNvGraphicFramePr>
            <a:graphicFrameLocks noChangeAspect="1"/>
          </p:cNvGraphicFramePr>
          <p:nvPr/>
        </p:nvGraphicFramePr>
        <p:xfrm>
          <a:off x="6265862" y="2185762"/>
          <a:ext cx="2878138" cy="927100"/>
        </p:xfrm>
        <a:graphic>
          <a:graphicData uri="http://schemas.openxmlformats.org/presentationml/2006/ole">
            <p:oleObj spid="_x0000_s62476" name="Equation" r:id="rId8" imgW="1396800" imgH="469800" progId="Equation.3">
              <p:embed/>
            </p:oleObj>
          </a:graphicData>
        </a:graphic>
      </p:graphicFrame>
      <p:graphicFrame>
        <p:nvGraphicFramePr>
          <p:cNvPr id="62477" name="Object 12"/>
          <p:cNvGraphicFramePr>
            <a:graphicFrameLocks noChangeAspect="1"/>
          </p:cNvGraphicFramePr>
          <p:nvPr/>
        </p:nvGraphicFramePr>
        <p:xfrm>
          <a:off x="4611910" y="2951169"/>
          <a:ext cx="4500563" cy="1306512"/>
        </p:xfrm>
        <a:graphic>
          <a:graphicData uri="http://schemas.openxmlformats.org/presentationml/2006/ole">
            <p:oleObj spid="_x0000_s62477" name="Equation" r:id="rId9" imgW="2412720" imgH="685800" progId="Equation.3">
              <p:embed/>
            </p:oleObj>
          </a:graphicData>
        </a:graphic>
      </p:graphicFrame>
      <p:sp>
        <p:nvSpPr>
          <p:cNvPr id="71" name="Oval 70"/>
          <p:cNvSpPr/>
          <p:nvPr/>
        </p:nvSpPr>
        <p:spPr bwMode="auto">
          <a:xfrm>
            <a:off x="1291771" y="3439886"/>
            <a:ext cx="1277258" cy="508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Arc 73"/>
          <p:cNvSpPr/>
          <p:nvPr/>
        </p:nvSpPr>
        <p:spPr bwMode="auto">
          <a:xfrm>
            <a:off x="2510971" y="3570514"/>
            <a:ext cx="914400" cy="914400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2689225" y="3449638"/>
          <a:ext cx="646113" cy="422275"/>
        </p:xfrm>
        <a:graphic>
          <a:graphicData uri="http://schemas.openxmlformats.org/presentationml/2006/ole">
            <p:oleObj spid="_x0000_s62478" name="Equation" r:id="rId10" imgW="291960" imgH="190440" progId="Equation.3">
              <p:embed/>
            </p:oleObj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/>
        </p:nvGraphicFramePr>
        <p:xfrm>
          <a:off x="4176713" y="4762500"/>
          <a:ext cx="4408487" cy="1042988"/>
        </p:xfrm>
        <a:graphic>
          <a:graphicData uri="http://schemas.openxmlformats.org/presentationml/2006/ole">
            <p:oleObj spid="_x0000_s62479" name="Equation" r:id="rId11" imgW="3327120" imgH="787320" progId="Equation.3">
              <p:embed/>
            </p:oleObj>
          </a:graphicData>
        </a:graphic>
      </p:graphicFrame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88728" y="5822494"/>
            <a:ext cx="3515351" cy="7234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 bwMode="auto">
          <a:xfrm>
            <a:off x="0" y="5196114"/>
            <a:ext cx="9144000" cy="16618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 Control </a:t>
            </a:r>
            <a:r>
              <a:rPr lang="en-US" dirty="0" smtClean="0">
                <a:solidFill>
                  <a:schemeClr val="bg1"/>
                </a:solidFill>
              </a:rPr>
              <a:t>(of reactive power)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2458332"/>
            <a:ext cx="4800600" cy="41529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700" dirty="0" smtClean="0">
                <a:solidFill>
                  <a:srgbClr val="0000FF"/>
                </a:solidFill>
              </a:rPr>
              <a:t>Import</a:t>
            </a:r>
            <a:r>
              <a:rPr lang="en-US" sz="1700" dirty="0" smtClean="0"/>
              <a:t>—Heavy cloud cover</a:t>
            </a:r>
          </a:p>
          <a:p>
            <a:r>
              <a:rPr lang="en-US" sz="1700" dirty="0" smtClean="0"/>
              <a:t>p</a:t>
            </a:r>
            <a:r>
              <a:rPr lang="en-US" sz="1700" baseline="30000" dirty="0" smtClean="0"/>
              <a:t>c</a:t>
            </a:r>
            <a:r>
              <a:rPr lang="en-US" sz="1700" dirty="0" smtClean="0"/>
              <a:t> = uniformly distributed 0-2.5 kW</a:t>
            </a:r>
          </a:p>
          <a:p>
            <a:r>
              <a:rPr lang="en-US" sz="1700" dirty="0" smtClean="0"/>
              <a:t>q</a:t>
            </a:r>
            <a:r>
              <a:rPr lang="en-US" sz="1700" baseline="30000" dirty="0" smtClean="0"/>
              <a:t>c</a:t>
            </a:r>
            <a:r>
              <a:rPr lang="en-US" sz="1700" dirty="0" smtClean="0"/>
              <a:t> = uniformly distributed 0.2p</a:t>
            </a:r>
            <a:r>
              <a:rPr lang="en-US" sz="1700" baseline="30000" dirty="0" smtClean="0"/>
              <a:t>c</a:t>
            </a:r>
            <a:r>
              <a:rPr lang="en-US" sz="1700" dirty="0" smtClean="0"/>
              <a:t>-0.3p</a:t>
            </a:r>
            <a:r>
              <a:rPr lang="en-US" sz="1700" baseline="30000" dirty="0" smtClean="0"/>
              <a:t>c</a:t>
            </a:r>
          </a:p>
          <a:p>
            <a:r>
              <a:rPr lang="en-US" sz="1700" dirty="0" smtClean="0"/>
              <a:t>p</a:t>
            </a:r>
            <a:r>
              <a:rPr lang="en-US" sz="1700" baseline="30000" dirty="0" smtClean="0"/>
              <a:t>g</a:t>
            </a:r>
            <a:r>
              <a:rPr lang="en-US" sz="1700" dirty="0" smtClean="0"/>
              <a:t> = 0 kW</a:t>
            </a:r>
          </a:p>
          <a:p>
            <a:r>
              <a:rPr lang="en-US" sz="1700" dirty="0" smtClean="0"/>
              <a:t>Average </a:t>
            </a:r>
            <a:r>
              <a:rPr lang="en-US" sz="1700" u="sng" dirty="0" smtClean="0"/>
              <a:t>import</a:t>
            </a:r>
            <a:r>
              <a:rPr lang="en-US" sz="1700" dirty="0" smtClean="0"/>
              <a:t> per node = 1.25 kW</a:t>
            </a: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sz="1700" dirty="0" smtClean="0">
                <a:solidFill>
                  <a:srgbClr val="FF0000"/>
                </a:solidFill>
              </a:rPr>
              <a:t>Export</a:t>
            </a:r>
            <a:r>
              <a:rPr lang="en-US" sz="1700" dirty="0" smtClean="0"/>
              <a:t>—Full sun</a:t>
            </a:r>
          </a:p>
          <a:p>
            <a:r>
              <a:rPr lang="en-US" sz="1700" dirty="0" smtClean="0"/>
              <a:t>p</a:t>
            </a:r>
            <a:r>
              <a:rPr lang="en-US" sz="1700" baseline="30000" dirty="0" smtClean="0"/>
              <a:t>c</a:t>
            </a:r>
            <a:r>
              <a:rPr lang="en-US" sz="1700" dirty="0" smtClean="0"/>
              <a:t> = uniformly distributed 0-1.0 kW</a:t>
            </a:r>
          </a:p>
          <a:p>
            <a:r>
              <a:rPr lang="en-US" sz="1700" dirty="0" smtClean="0"/>
              <a:t>q</a:t>
            </a:r>
            <a:r>
              <a:rPr lang="en-US" sz="1700" baseline="30000" dirty="0" smtClean="0"/>
              <a:t>c</a:t>
            </a:r>
            <a:r>
              <a:rPr lang="en-US" sz="1700" dirty="0" smtClean="0"/>
              <a:t> = uniformly distributed 0.2p</a:t>
            </a:r>
            <a:r>
              <a:rPr lang="en-US" sz="1700" baseline="30000" dirty="0" smtClean="0"/>
              <a:t>c</a:t>
            </a:r>
            <a:r>
              <a:rPr lang="en-US" sz="1700" dirty="0" smtClean="0"/>
              <a:t>-0.3p</a:t>
            </a:r>
            <a:r>
              <a:rPr lang="en-US" sz="1700" baseline="30000" dirty="0" smtClean="0"/>
              <a:t>c</a:t>
            </a:r>
          </a:p>
          <a:p>
            <a:r>
              <a:rPr lang="en-US" sz="1700" dirty="0" smtClean="0"/>
              <a:t>p</a:t>
            </a:r>
            <a:r>
              <a:rPr lang="en-US" sz="1700" baseline="30000" dirty="0" smtClean="0"/>
              <a:t>g</a:t>
            </a:r>
            <a:r>
              <a:rPr lang="en-US" sz="1700" dirty="0" smtClean="0"/>
              <a:t> = 2.0 kW</a:t>
            </a:r>
          </a:p>
          <a:p>
            <a:r>
              <a:rPr lang="en-US" sz="1700" dirty="0" smtClean="0"/>
              <a:t>Average </a:t>
            </a:r>
            <a:r>
              <a:rPr lang="en-US" sz="1700" u="sng" dirty="0" smtClean="0"/>
              <a:t>export</a:t>
            </a:r>
            <a:r>
              <a:rPr lang="en-US" sz="1700" dirty="0" smtClean="0"/>
              <a:t> per node = 0.5 kW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152400" y="2467404"/>
            <a:ext cx="4267200" cy="1901373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8685" y="4412320"/>
            <a:ext cx="4252685" cy="232954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677228" y="4488546"/>
            <a:ext cx="4267200" cy="185420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800600" y="4495800"/>
            <a:ext cx="4114800" cy="191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en-US" sz="1700" b="1" kern="0" dirty="0">
                <a:latin typeface="+mn-lt"/>
              </a:rPr>
              <a:t>Measures of control performance</a:t>
            </a:r>
          </a:p>
          <a:p>
            <a:pPr marL="342900" indent="-342900" eaLnBrk="0" hangingPunct="0">
              <a:spcAft>
                <a:spcPct val="0"/>
              </a:spcAft>
              <a:buFont typeface="Wingdings" pitchFamily="2" charset="2"/>
              <a:buChar char="n"/>
              <a:defRPr/>
            </a:pPr>
            <a:r>
              <a:rPr lang="en-US" sz="1700" b="1" kern="0" dirty="0" err="1">
                <a:latin typeface="Symbol" pitchFamily="18" charset="2"/>
              </a:rPr>
              <a:t>d</a:t>
            </a:r>
            <a:r>
              <a:rPr lang="en-US" sz="1700" b="1" kern="0" dirty="0" err="1">
                <a:latin typeface="+mn-lt"/>
              </a:rPr>
              <a:t>V</a:t>
            </a:r>
            <a:r>
              <a:rPr lang="en-US" sz="1700" b="1" kern="0" dirty="0">
                <a:latin typeface="+mn-lt"/>
              </a:rPr>
              <a:t>—maximum voltage deviation in transition from export to import</a:t>
            </a:r>
          </a:p>
          <a:p>
            <a:pPr marL="342900" indent="-342900" eaLnBrk="0" hangingPunct="0">
              <a:spcAft>
                <a:spcPct val="0"/>
              </a:spcAft>
              <a:buFont typeface="Wingdings" pitchFamily="2" charset="2"/>
              <a:buChar char="n"/>
              <a:defRPr/>
            </a:pPr>
            <a:r>
              <a:rPr lang="en-US" sz="1700" b="1" kern="0" dirty="0">
                <a:latin typeface="+mn-lt"/>
              </a:rPr>
              <a:t>Average of import and export circuit dissipation relative to “Do Nothing-Base Case”</a:t>
            </a:r>
            <a:endParaRPr lang="en-US" sz="1800" b="1" kern="0" dirty="0">
              <a:latin typeface="+mn-lt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4557483" y="1447787"/>
            <a:ext cx="4717143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408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V</a:t>
            </a:r>
            <a:r>
              <a:rPr kumimoji="0" lang="en-US" sz="18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0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=7.2 kV line-to-neutral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408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n=250 nodes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408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Distance between nodes = 200 meters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408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Line impedance = 0.33 +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i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 0.38 </a:t>
            </a:r>
            <a:r>
              <a:rPr kumimoji="0" lang="el-G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Ω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/km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408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50% of nodes are PV-enabled with 2 kW maximum generation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408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Inverter capacity s=2.2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kVA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 – 10% excess capacity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1" y="1393371"/>
            <a:ext cx="3647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u="sng" dirty="0" smtClean="0">
                <a:solidFill>
                  <a:srgbClr val="C00000"/>
                </a:solidFill>
              </a:rPr>
              <a:t>Prototypical distribution circuit:</a:t>
            </a:r>
          </a:p>
          <a:p>
            <a:pPr algn="ctr"/>
            <a:r>
              <a:rPr lang="en-US" i="1" u="sng" dirty="0" smtClean="0">
                <a:solidFill>
                  <a:srgbClr val="C00000"/>
                </a:solidFill>
              </a:rPr>
              <a:t>case study</a:t>
            </a:r>
            <a:endParaRPr lang="en-US" i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 bwMode="auto">
          <a:xfrm>
            <a:off x="0" y="5544457"/>
            <a:ext cx="9144000" cy="13135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 Control </a:t>
            </a:r>
            <a:r>
              <a:rPr lang="en-US" dirty="0" smtClean="0">
                <a:solidFill>
                  <a:schemeClr val="bg1"/>
                </a:solidFill>
              </a:rPr>
              <a:t>(of reactive power)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-188682" y="1815875"/>
            <a:ext cx="6719888" cy="4926013"/>
            <a:chOff x="-90488" y="674922"/>
            <a:chExt cx="6719888" cy="492601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8113" y="674922"/>
              <a:ext cx="6491287" cy="49260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-90488" y="1894122"/>
              <a:ext cx="914401" cy="9144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-14288" y="1665522"/>
              <a:ext cx="609601" cy="26670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 rot="16200000">
              <a:off x="185738" y="2456097"/>
              <a:ext cx="6096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>
                  <a:latin typeface="Symbol" pitchFamily="18" charset="2"/>
                </a:rPr>
                <a:t>d</a:t>
              </a:r>
              <a:r>
                <a:rPr lang="en-US"/>
                <a:t>V</a:t>
              </a: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116013" y="1221022"/>
              <a:ext cx="5232400" cy="1536700"/>
            </a:xfrm>
            <a:custGeom>
              <a:avLst/>
              <a:gdLst>
                <a:gd name="T0" fmla="*/ 5232400 w 5232400"/>
                <a:gd name="T1" fmla="*/ 0 h 1536700"/>
                <a:gd name="T2" fmla="*/ 1079500 w 5232400"/>
                <a:gd name="T3" fmla="*/ 1041400 h 1536700"/>
                <a:gd name="T4" fmla="*/ 0 w 5232400"/>
                <a:gd name="T5" fmla="*/ 1536700 h 1536700"/>
                <a:gd name="T6" fmla="*/ 0 60000 65536"/>
                <a:gd name="T7" fmla="*/ 0 60000 65536"/>
                <a:gd name="T8" fmla="*/ 0 60000 65536"/>
                <a:gd name="T9" fmla="*/ 0 w 5232400"/>
                <a:gd name="T10" fmla="*/ 0 h 1536700"/>
                <a:gd name="T11" fmla="*/ 5232400 w 5232400"/>
                <a:gd name="T12" fmla="*/ 1536700 h 15367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32400" h="1536700">
                  <a:moveTo>
                    <a:pt x="5232400" y="0"/>
                  </a:moveTo>
                  <a:lnTo>
                    <a:pt x="1079500" y="1041400"/>
                  </a:lnTo>
                  <a:lnTo>
                    <a:pt x="0" y="1536700"/>
                  </a:lnTo>
                </a:path>
              </a:pathLst>
            </a:cu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1839913" y="2757722"/>
              <a:ext cx="152400" cy="152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>
                <a:defRPr/>
              </a:pPr>
              <a:endParaRPr 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1433513" y="2999022"/>
              <a:ext cx="152400" cy="152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>
                <a:defRPr/>
              </a:pPr>
              <a:endParaRPr lang="en-US"/>
            </a:p>
          </p:txBody>
        </p:sp>
        <p:sp>
          <p:nvSpPr>
            <p:cNvPr id="16" name="Isosceles Triangle 13"/>
            <p:cNvSpPr>
              <a:spLocks noChangeArrowheads="1"/>
            </p:cNvSpPr>
            <p:nvPr/>
          </p:nvSpPr>
          <p:spPr bwMode="auto">
            <a:xfrm>
              <a:off x="2894013" y="4027722"/>
              <a:ext cx="228600" cy="152400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>
                <a:defRPr/>
              </a:pPr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2597150" y="3272072"/>
              <a:ext cx="914400" cy="254000"/>
            </a:xfrm>
            <a:custGeom>
              <a:avLst/>
              <a:gdLst>
                <a:gd name="T0" fmla="*/ 819150 w 914400"/>
                <a:gd name="T1" fmla="*/ 0 h 254000"/>
                <a:gd name="T2" fmla="*/ 819150 w 914400"/>
                <a:gd name="T3" fmla="*/ 0 h 254000"/>
                <a:gd name="T4" fmla="*/ 0 w 914400"/>
                <a:gd name="T5" fmla="*/ 209550 h 254000"/>
                <a:gd name="T6" fmla="*/ 146050 w 914400"/>
                <a:gd name="T7" fmla="*/ 254000 h 254000"/>
                <a:gd name="T8" fmla="*/ 908050 w 914400"/>
                <a:gd name="T9" fmla="*/ 215900 h 254000"/>
                <a:gd name="T10" fmla="*/ 914400 w 914400"/>
                <a:gd name="T11" fmla="*/ 12700 h 254000"/>
                <a:gd name="T12" fmla="*/ 819150 w 914400"/>
                <a:gd name="T13" fmla="*/ 0 h 254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4400"/>
                <a:gd name="T22" fmla="*/ 0 h 254000"/>
                <a:gd name="T23" fmla="*/ 914400 w 914400"/>
                <a:gd name="T24" fmla="*/ 254000 h 254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4400" h="254000">
                  <a:moveTo>
                    <a:pt x="819150" y="0"/>
                  </a:moveTo>
                  <a:lnTo>
                    <a:pt x="819150" y="0"/>
                  </a:lnTo>
                  <a:lnTo>
                    <a:pt x="0" y="209550"/>
                  </a:lnTo>
                  <a:lnTo>
                    <a:pt x="146050" y="254000"/>
                  </a:lnTo>
                  <a:lnTo>
                    <a:pt x="908050" y="215900"/>
                  </a:lnTo>
                  <a:lnTo>
                    <a:pt x="914400" y="12700"/>
                  </a:lnTo>
                  <a:lnTo>
                    <a:pt x="819150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2"/>
            <p:cNvSpPr>
              <a:spLocks noChangeArrowheads="1"/>
            </p:cNvSpPr>
            <p:nvPr/>
          </p:nvSpPr>
          <p:spPr bwMode="auto">
            <a:xfrm>
              <a:off x="1966913" y="3494322"/>
              <a:ext cx="228600" cy="15240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724400" y="1894122"/>
              <a:ext cx="1447800" cy="1600200"/>
            </a:xfrm>
            <a:prstGeom prst="rect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marL="342900" indent="-342900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TextBox 16"/>
            <p:cNvSpPr txBox="1">
              <a:spLocks noChangeArrowheads="1"/>
            </p:cNvSpPr>
            <p:nvPr/>
          </p:nvSpPr>
          <p:spPr bwMode="auto">
            <a:xfrm>
              <a:off x="1128713" y="1894122"/>
              <a:ext cx="9906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</a:rPr>
                <a:t>q</a:t>
              </a:r>
              <a:r>
                <a:rPr lang="en-US" baseline="30000" dirty="0" err="1">
                  <a:solidFill>
                    <a:schemeClr val="bg1">
                      <a:lumMod val="50000"/>
                    </a:schemeClr>
                  </a:solidFill>
                </a:rPr>
                <a:t>g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=q</a:t>
              </a:r>
              <a:r>
                <a:rPr lang="en-US" baseline="30000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21" name="TextBox 15"/>
            <p:cNvSpPr txBox="1">
              <a:spLocks noChangeArrowheads="1"/>
            </p:cNvSpPr>
            <p:nvPr/>
          </p:nvSpPr>
          <p:spPr bwMode="auto">
            <a:xfrm>
              <a:off x="2362200" y="2351322"/>
              <a:ext cx="7620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</a:rPr>
                <a:t>q</a:t>
              </a:r>
              <a:r>
                <a:rPr lang="en-US" baseline="30000" dirty="0" err="1">
                  <a:solidFill>
                    <a:schemeClr val="bg1">
                      <a:lumMod val="50000"/>
                    </a:schemeClr>
                  </a:solidFill>
                </a:rPr>
                <a:t>g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=0</a:t>
              </a:r>
            </a:p>
          </p:txBody>
        </p:sp>
        <p:cxnSp>
          <p:nvCxnSpPr>
            <p:cNvPr id="22" name="Straight Arrow Connector 17"/>
            <p:cNvCxnSpPr>
              <a:cxnSpLocks noChangeShapeType="1"/>
            </p:cNvCxnSpPr>
            <p:nvPr/>
          </p:nvCxnSpPr>
          <p:spPr bwMode="auto">
            <a:xfrm rot="10800000" flipV="1">
              <a:off x="2043113" y="2656122"/>
              <a:ext cx="319087" cy="13335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3" name="Straight Arrow Connector 18"/>
            <p:cNvCxnSpPr>
              <a:cxnSpLocks noChangeShapeType="1"/>
            </p:cNvCxnSpPr>
            <p:nvPr/>
          </p:nvCxnSpPr>
          <p:spPr bwMode="auto">
            <a:xfrm rot="5400000">
              <a:off x="1167607" y="2618816"/>
              <a:ext cx="6858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4" name="TextBox 30"/>
            <p:cNvSpPr txBox="1">
              <a:spLocks noChangeArrowheads="1"/>
            </p:cNvSpPr>
            <p:nvPr/>
          </p:nvSpPr>
          <p:spPr bwMode="auto">
            <a:xfrm>
              <a:off x="4114800" y="1360722"/>
              <a:ext cx="11430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F(K)</a:t>
              </a:r>
            </a:p>
          </p:txBody>
        </p:sp>
        <p:sp>
          <p:nvSpPr>
            <p:cNvPr id="25" name="TextBox 41"/>
            <p:cNvSpPr txBox="1">
              <a:spLocks noChangeArrowheads="1"/>
            </p:cNvSpPr>
            <p:nvPr/>
          </p:nvSpPr>
          <p:spPr bwMode="auto">
            <a:xfrm>
              <a:off x="4953000" y="4561122"/>
              <a:ext cx="1143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800"/>
                <a:t>K=0</a:t>
              </a:r>
            </a:p>
          </p:txBody>
        </p:sp>
        <p:cxnSp>
          <p:nvCxnSpPr>
            <p:cNvPr id="26" name="Straight Arrow Connector 20"/>
            <p:cNvCxnSpPr>
              <a:cxnSpLocks noChangeShapeType="1"/>
            </p:cNvCxnSpPr>
            <p:nvPr/>
          </p:nvCxnSpPr>
          <p:spPr bwMode="auto">
            <a:xfrm flipV="1">
              <a:off x="5486400" y="4484922"/>
              <a:ext cx="609600" cy="2286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6248400" y="4345222"/>
              <a:ext cx="152400" cy="152400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2590800" y="4027722"/>
              <a:ext cx="152400" cy="152400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29" name="TextBox 48"/>
            <p:cNvSpPr txBox="1">
              <a:spLocks noChangeArrowheads="1"/>
            </p:cNvSpPr>
            <p:nvPr/>
          </p:nvSpPr>
          <p:spPr bwMode="auto">
            <a:xfrm>
              <a:off x="2209800" y="4484922"/>
              <a:ext cx="1143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800"/>
                <a:t>K=1</a:t>
              </a:r>
            </a:p>
          </p:txBody>
        </p:sp>
        <p:cxnSp>
          <p:nvCxnSpPr>
            <p:cNvPr id="30" name="Straight Arrow Connector 20"/>
            <p:cNvCxnSpPr>
              <a:cxnSpLocks noChangeShapeType="1"/>
            </p:cNvCxnSpPr>
            <p:nvPr/>
          </p:nvCxnSpPr>
          <p:spPr bwMode="auto">
            <a:xfrm rot="5400000" flipH="1" flipV="1">
              <a:off x="2400300" y="4370622"/>
              <a:ext cx="304800" cy="76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1" name="TextBox 51"/>
            <p:cNvSpPr txBox="1">
              <a:spLocks noChangeArrowheads="1"/>
            </p:cNvSpPr>
            <p:nvPr/>
          </p:nvSpPr>
          <p:spPr bwMode="auto">
            <a:xfrm>
              <a:off x="1143000" y="4103922"/>
              <a:ext cx="1295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800"/>
                <a:t>K=1.5</a:t>
              </a:r>
            </a:p>
          </p:txBody>
        </p:sp>
        <p:cxnSp>
          <p:nvCxnSpPr>
            <p:cNvPr id="32" name="Straight Arrow Connector 20"/>
            <p:cNvCxnSpPr>
              <a:cxnSpLocks noChangeShapeType="1"/>
            </p:cNvCxnSpPr>
            <p:nvPr/>
          </p:nvCxnSpPr>
          <p:spPr bwMode="auto">
            <a:xfrm rot="5400000" flipH="1" flipV="1">
              <a:off x="1524000" y="3951522"/>
              <a:ext cx="228600" cy="2286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1752600" y="3722922"/>
              <a:ext cx="152400" cy="152400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34" name="TextBox 61"/>
            <p:cNvSpPr txBox="1">
              <a:spLocks noChangeArrowheads="1"/>
            </p:cNvSpPr>
            <p:nvPr/>
          </p:nvSpPr>
          <p:spPr bwMode="auto">
            <a:xfrm>
              <a:off x="3352800" y="4496035"/>
              <a:ext cx="12954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800">
                  <a:solidFill>
                    <a:srgbClr val="FF0000"/>
                  </a:solidFill>
                </a:rPr>
                <a:t>H(K)</a:t>
              </a:r>
            </a:p>
          </p:txBody>
        </p:sp>
        <p:cxnSp>
          <p:nvCxnSpPr>
            <p:cNvPr id="35" name="Straight Arrow Connector 20"/>
            <p:cNvCxnSpPr>
              <a:cxnSpLocks noChangeShapeType="1"/>
            </p:cNvCxnSpPr>
            <p:nvPr/>
          </p:nvCxnSpPr>
          <p:spPr bwMode="auto">
            <a:xfrm rot="5400000" flipH="1" flipV="1">
              <a:off x="3621088" y="4294422"/>
              <a:ext cx="303212" cy="230188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36" name="TextBox 67"/>
            <p:cNvSpPr txBox="1">
              <a:spLocks noChangeArrowheads="1"/>
            </p:cNvSpPr>
            <p:nvPr/>
          </p:nvSpPr>
          <p:spPr bwMode="auto">
            <a:xfrm>
              <a:off x="990600" y="3646722"/>
              <a:ext cx="1295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800"/>
                <a:t>H/2</a:t>
              </a:r>
            </a:p>
          </p:txBody>
        </p:sp>
        <p:cxnSp>
          <p:nvCxnSpPr>
            <p:cNvPr id="37" name="Straight Arrow Connector 20"/>
            <p:cNvCxnSpPr>
              <a:cxnSpLocks noChangeShapeType="1"/>
            </p:cNvCxnSpPr>
            <p:nvPr/>
          </p:nvCxnSpPr>
          <p:spPr bwMode="auto">
            <a:xfrm rot="5400000" flipH="1" flipV="1">
              <a:off x="1179513" y="3532422"/>
              <a:ext cx="230188" cy="1539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8" name="Straight Connector 37"/>
            <p:cNvCxnSpPr/>
            <p:nvPr/>
          </p:nvCxnSpPr>
          <p:spPr bwMode="auto">
            <a:xfrm rot="5400000" flipH="1" flipV="1">
              <a:off x="-139700" y="2884722"/>
              <a:ext cx="41148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333827" y="1320800"/>
            <a:ext cx="5267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Performance of different control schemes</a:t>
            </a:r>
            <a:endParaRPr lang="en-US" b="1" i="1" u="sng" dirty="0">
              <a:solidFill>
                <a:srgbClr val="C00000"/>
              </a:solidFill>
            </a:endParaRPr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6400800" y="1748972"/>
            <a:ext cx="2743200" cy="2362200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           </a:t>
            </a:r>
            <a:r>
              <a:rPr lang="en-US" sz="1800" u="sng" dirty="0" smtClean="0">
                <a:solidFill>
                  <a:srgbClr val="C00000"/>
                </a:solidFill>
              </a:rPr>
              <a:t>Hybrid scheme</a:t>
            </a:r>
          </a:p>
          <a:p>
            <a:r>
              <a:rPr lang="en-US" sz="1800" dirty="0" smtClean="0"/>
              <a:t>Leverage nodes that already have V</a:t>
            </a:r>
            <a:r>
              <a:rPr lang="en-US" sz="1800" baseline="-25000" dirty="0" smtClean="0"/>
              <a:t>j</a:t>
            </a:r>
            <a:r>
              <a:rPr lang="en-US" sz="1800" dirty="0" smtClean="0"/>
              <a:t>~1.0 </a:t>
            </a:r>
            <a:r>
              <a:rPr lang="en-US" sz="1800" dirty="0" err="1" smtClean="0"/>
              <a:t>p.u</a:t>
            </a:r>
            <a:r>
              <a:rPr lang="en-US" sz="1800" dirty="0" smtClean="0"/>
              <a:t>. for loss minimization</a:t>
            </a:r>
          </a:p>
          <a:p>
            <a:r>
              <a:rPr lang="en-US" sz="1800" dirty="0" smtClean="0"/>
              <a:t>Provides voltage regulation and loss reduction</a:t>
            </a:r>
          </a:p>
          <a:p>
            <a:r>
              <a:rPr lang="en-US" sz="1800" dirty="0" smtClean="0"/>
              <a:t>K allows for trade between loss and voltage regulation</a:t>
            </a:r>
          </a:p>
          <a:p>
            <a:r>
              <a:rPr lang="en-US" sz="1800" dirty="0" smtClean="0"/>
              <a:t>Scaling factor provides related trades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 Control </a:t>
            </a:r>
            <a:r>
              <a:rPr lang="en-US" dirty="0" smtClean="0">
                <a:solidFill>
                  <a:schemeClr val="bg1"/>
                </a:solidFill>
              </a:rPr>
              <a:t>(of reactive power)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930386"/>
            <a:ext cx="9144000" cy="4927614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smtClean="0"/>
              <a:t>In high PV penetration distribution circuits where difficult transient conditions will occur, adequate voltage regulation and reduction in circuit dissipation can be achieved by:</a:t>
            </a:r>
          </a:p>
          <a:p>
            <a:pPr lvl="1"/>
            <a:r>
              <a:rPr lang="en-US" dirty="0" smtClean="0"/>
              <a:t>Local control of PV-inverter reactive generation (as opposed to centralized control)</a:t>
            </a:r>
          </a:p>
          <a:p>
            <a:pPr lvl="1"/>
            <a:r>
              <a:rPr lang="en-US" dirty="0" smtClean="0"/>
              <a:t>Moderately oversized PV-inverter capacity (s~1.1 </a:t>
            </a:r>
            <a:r>
              <a:rPr lang="en-US" dirty="0" err="1" smtClean="0"/>
              <a:t>p</a:t>
            </a:r>
            <a:r>
              <a:rPr lang="en-US" baseline="30000" dirty="0" err="1" smtClean="0"/>
              <a:t>g,max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sz="2000" dirty="0" smtClean="0"/>
              <a:t>Using voltage as the only input variable to the control may lead to increased average circuit dissipation</a:t>
            </a:r>
          </a:p>
          <a:p>
            <a:pPr lvl="1"/>
            <a:r>
              <a:rPr lang="en-US" dirty="0" smtClean="0"/>
              <a:t>Other inputs should be considered such as p</a:t>
            </a:r>
            <a:r>
              <a:rPr lang="en-US" baseline="30000" dirty="0" smtClean="0"/>
              <a:t>c</a:t>
            </a:r>
            <a:r>
              <a:rPr lang="en-US" dirty="0" smtClean="0"/>
              <a:t>, q</a:t>
            </a:r>
            <a:r>
              <a:rPr lang="en-US" baseline="30000" dirty="0" smtClean="0"/>
              <a:t>c</a:t>
            </a:r>
            <a:r>
              <a:rPr lang="en-US" dirty="0" smtClean="0"/>
              <a:t>, and p</a:t>
            </a:r>
            <a:r>
              <a:rPr lang="en-US" baseline="30000" dirty="0" smtClean="0"/>
              <a:t>g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Blending of schemes that focus on voltage regulation or loss reduction into a hybrid control shows improved performance and allows for simple tuning of the control to different conditions.</a:t>
            </a:r>
          </a:p>
          <a:p>
            <a:r>
              <a:rPr lang="en-US" sz="2000" dirty="0" smtClean="0"/>
              <a:t>Equitable division of reactive generation duty and adequate voltage regulation will be difficult to ensure simultaneously.  </a:t>
            </a:r>
          </a:p>
          <a:p>
            <a:pPr lvl="1"/>
            <a:r>
              <a:rPr lang="en-US" dirty="0" smtClean="0"/>
              <a:t>Cap reactive generation capability by enforcing artificial limit given by s~1.1 </a:t>
            </a:r>
            <a:r>
              <a:rPr lang="en-US" dirty="0" err="1" smtClean="0"/>
              <a:t>p</a:t>
            </a:r>
            <a:r>
              <a:rPr lang="en-US" baseline="30000" dirty="0" err="1" smtClean="0"/>
              <a:t>g,max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149601" y="1422399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Conclusions:</a:t>
            </a:r>
            <a:endParaRPr lang="en-US" b="1" i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Optimization &amp; Control Theory for Smart Grids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257300" y="1300163"/>
          <a:ext cx="6616700" cy="4605337"/>
        </p:xfrm>
        <a:graphic>
          <a:graphicData uri="http://schemas.openxmlformats.org/presentationml/2006/ole">
            <p:oleObj spid="_x0000_s1026" name="Acrobat Document" r:id="rId4" imgW="6480000" imgH="4860000" progId="AcroExch.Document.7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 Control </a:t>
            </a:r>
            <a:r>
              <a:rPr lang="en-US" dirty="0" smtClean="0">
                <a:solidFill>
                  <a:schemeClr val="bg1"/>
                </a:solidFill>
              </a:rPr>
              <a:t>(of switching)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5464"/>
            <a:ext cx="9187779" cy="558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 Control </a:t>
            </a:r>
            <a:r>
              <a:rPr lang="en-US" dirty="0" smtClean="0">
                <a:solidFill>
                  <a:schemeClr val="bg1"/>
                </a:solidFill>
              </a:rPr>
              <a:t>(of switching)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6055" y="1563453"/>
            <a:ext cx="70008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 Control </a:t>
            </a:r>
            <a:r>
              <a:rPr lang="en-US" dirty="0" smtClean="0">
                <a:solidFill>
                  <a:schemeClr val="bg1"/>
                </a:solidFill>
              </a:rPr>
              <a:t>(of switching)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285810"/>
            <a:ext cx="9144000" cy="557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 Control </a:t>
            </a:r>
            <a:r>
              <a:rPr lang="en-US" dirty="0" smtClean="0">
                <a:solidFill>
                  <a:schemeClr val="bg1"/>
                </a:solidFill>
              </a:rPr>
              <a:t>(of switching)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9957"/>
            <a:ext cx="9143999" cy="556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 Control </a:t>
            </a:r>
            <a:r>
              <a:rPr lang="en-US" dirty="0" smtClean="0">
                <a:solidFill>
                  <a:schemeClr val="bg1"/>
                </a:solidFill>
              </a:rPr>
              <a:t>(of switching)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423" y="1217845"/>
            <a:ext cx="9153423" cy="565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 Control </a:t>
            </a:r>
            <a:r>
              <a:rPr lang="en-US" dirty="0" smtClean="0">
                <a:solidFill>
                  <a:schemeClr val="bg1"/>
                </a:solidFill>
              </a:rPr>
              <a:t>(of switching)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1699525"/>
            <a:ext cx="64293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 Control </a:t>
            </a:r>
            <a:r>
              <a:rPr lang="en-US" dirty="0" smtClean="0">
                <a:solidFill>
                  <a:schemeClr val="bg1"/>
                </a:solidFill>
              </a:rPr>
              <a:t>(of switching)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0" y="1285874"/>
            <a:ext cx="9138939" cy="557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2"/>
          <p:cNvSpPr>
            <a:spLocks noGrp="1"/>
          </p:cNvSpPr>
          <p:nvPr>
            <p:ph type="title"/>
          </p:nvPr>
        </p:nvSpPr>
        <p:spPr>
          <a:xfrm>
            <a:off x="0" y="130626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Stability</a:t>
            </a:r>
            <a:r>
              <a:rPr lang="en-US" dirty="0" smtClean="0">
                <a:solidFill>
                  <a:schemeClr val="bg1"/>
                </a:solidFill>
              </a:rPr>
              <a:t> (distance to failure)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-21742" y="1320800"/>
            <a:ext cx="90622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Distance to Failure in Power </a:t>
            </a:r>
            <a:r>
              <a:rPr lang="en-US" sz="2800" b="1" u="sng" dirty="0" smtClean="0">
                <a:solidFill>
                  <a:srgbClr val="FF0000"/>
                </a:solidFill>
              </a:rPr>
              <a:t>Grids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008000"/>
                </a:solidFill>
              </a:rPr>
              <a:t>[</a:t>
            </a:r>
            <a:r>
              <a:rPr lang="en-US" smtClean="0">
                <a:solidFill>
                  <a:srgbClr val="008000"/>
                </a:solidFill>
              </a:rPr>
              <a:t>Chertkov,Pan,Stepanov</a:t>
            </a:r>
            <a:r>
              <a:rPr lang="en-US" dirty="0" smtClean="0">
                <a:solidFill>
                  <a:srgbClr val="008000"/>
                </a:solidFill>
              </a:rPr>
              <a:t>]</a:t>
            </a:r>
            <a:endParaRPr lang="en-US" b="1" u="sng" dirty="0">
              <a:solidFill>
                <a:srgbClr val="008000"/>
              </a:solidFill>
            </a:endParaRP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00013" y="2101850"/>
          <a:ext cx="3597275" cy="2698750"/>
        </p:xfrm>
        <a:graphic>
          <a:graphicData uri="http://schemas.openxmlformats.org/presentationml/2006/ole">
            <p:oleObj spid="_x0000_s3074" name="Acrobat Document" r:id="rId4" imgW="6480000" imgH="4860000" progId="AcroExch.Document.7">
              <p:embed/>
            </p:oleObj>
          </a:graphicData>
        </a:graphic>
      </p:graphicFrame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171450" y="5111750"/>
            <a:ext cx="4081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Example: The power grid of Guam</a:t>
            </a:r>
          </a:p>
        </p:txBody>
      </p:sp>
      <p:sp>
        <p:nvSpPr>
          <p:cNvPr id="3079" name="TextBox 10"/>
          <p:cNvSpPr txBox="1">
            <a:spLocks noChangeArrowheads="1"/>
          </p:cNvSpPr>
          <p:nvPr/>
        </p:nvSpPr>
        <p:spPr bwMode="auto">
          <a:xfrm>
            <a:off x="4311650" y="1885950"/>
            <a:ext cx="48323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Normally the grid is SATisfiable</a:t>
            </a:r>
          </a:p>
          <a:p>
            <a:pPr>
              <a:buFont typeface="Arial" charset="0"/>
              <a:buChar char="•"/>
            </a:pPr>
            <a:r>
              <a:rPr lang="en-US"/>
              <a:t> Sometimes failures happen</a:t>
            </a:r>
          </a:p>
          <a:p>
            <a:pPr>
              <a:buFont typeface="Arial" charset="0"/>
              <a:buChar char="•"/>
            </a:pPr>
            <a:r>
              <a:rPr lang="en-US"/>
              <a:t> How to </a:t>
            </a:r>
            <a:r>
              <a:rPr lang="en-US">
                <a:solidFill>
                  <a:srgbClr val="C00000"/>
                </a:solidFill>
              </a:rPr>
              <a:t>estimate</a:t>
            </a:r>
            <a:r>
              <a:rPr lang="en-US"/>
              <a:t> probability of a failure?</a:t>
            </a:r>
          </a:p>
          <a:p>
            <a:pPr>
              <a:buFont typeface="Arial" charset="0"/>
              <a:buChar char="•"/>
            </a:pPr>
            <a:r>
              <a:rPr lang="en-US"/>
              <a:t> How to </a:t>
            </a:r>
            <a:r>
              <a:rPr lang="en-US">
                <a:solidFill>
                  <a:srgbClr val="C00000"/>
                </a:solidFill>
              </a:rPr>
              <a:t>predict </a:t>
            </a:r>
            <a:r>
              <a:rPr lang="en-US"/>
              <a:t>and </a:t>
            </a:r>
            <a:r>
              <a:rPr lang="en-US">
                <a:solidFill>
                  <a:srgbClr val="C00000"/>
                </a:solidFill>
              </a:rPr>
              <a:t>prevent</a:t>
            </a:r>
            <a:r>
              <a:rPr lang="en-US"/>
              <a:t> a failure?</a:t>
            </a:r>
          </a:p>
          <a:p>
            <a:pPr>
              <a:buFont typeface="Arial" charset="0"/>
              <a:buChar char="•"/>
            </a:pPr>
            <a:r>
              <a:rPr lang="en-US"/>
              <a:t> Phase space of possibilities is huge </a:t>
            </a:r>
          </a:p>
          <a:p>
            <a:r>
              <a:rPr lang="en-US"/>
              <a:t>        </a:t>
            </a:r>
            <a:r>
              <a:rPr lang="en-US" sz="1600" i="1"/>
              <a:t>(finding the needle in the haystack)</a:t>
            </a:r>
          </a:p>
        </p:txBody>
      </p:sp>
      <p:pic>
        <p:nvPicPr>
          <p:cNvPr id="3080" name="Picture 6" descr="D:\Misha\Talks\Grid\PDFs\Needl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8800" y="3925888"/>
            <a:ext cx="1970088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7" descr="D:\Misha\Talks\Grid\PDFs\Needle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7863" y="4038600"/>
            <a:ext cx="1711325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463550" y="1403350"/>
            <a:ext cx="81454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Technique to tackle the problem is borrowed from our (LANL) previous</a:t>
            </a:r>
          </a:p>
          <a:p>
            <a:r>
              <a:rPr lang="en-US" i="1"/>
              <a:t>Physics &amp; Error-Correction studies: </a:t>
            </a:r>
            <a:r>
              <a:rPr lang="en-US">
                <a:solidFill>
                  <a:srgbClr val="FF0000"/>
                </a:solidFill>
              </a:rPr>
              <a:t>Instanton Search Algorithm</a:t>
            </a:r>
          </a:p>
        </p:txBody>
      </p:sp>
      <p:pic>
        <p:nvPicPr>
          <p:cNvPr id="9221" name="Picture 7" descr="smart_ins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5363" y="2259013"/>
            <a:ext cx="4129087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1650" y="2209800"/>
            <a:ext cx="3848100" cy="3570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800" dirty="0"/>
              <a:t> </a:t>
            </a:r>
            <a:r>
              <a:rPr lang="en-US" sz="1600" dirty="0"/>
              <a:t>For any configuration of demand, construct a function Q(d)=0 if no load shedding is required and Q(d)=P(d) </a:t>
            </a:r>
            <a:r>
              <a:rPr lang="en-US" sz="1600" dirty="0" smtClean="0"/>
              <a:t>[postulated configuration </a:t>
            </a:r>
            <a:r>
              <a:rPr lang="en-US" sz="1600" dirty="0"/>
              <a:t>probability] when shedding is </a:t>
            </a:r>
            <a:r>
              <a:rPr lang="en-US" sz="1600" dirty="0">
                <a:solidFill>
                  <a:srgbClr val="FF0000"/>
                </a:solidFill>
              </a:rPr>
              <a:t>una</a:t>
            </a:r>
            <a:r>
              <a:rPr lang="en-US" sz="1600" dirty="0"/>
              <a:t>voidable </a:t>
            </a:r>
          </a:p>
          <a:p>
            <a:pPr>
              <a:defRPr/>
            </a:pPr>
            <a:endParaRPr lang="en-US" sz="16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 Generate a simplex (N+1) of UNSAT points</a:t>
            </a:r>
          </a:p>
          <a:p>
            <a:pPr>
              <a:defRPr/>
            </a:pPr>
            <a:endParaRPr lang="en-US" sz="16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 Use Amoeba-Simplex [Numerical Recipes] to maximize Q(d)</a:t>
            </a:r>
          </a:p>
          <a:p>
            <a:pPr>
              <a:defRPr/>
            </a:pPr>
            <a:endParaRPr lang="en-US" sz="16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/>
              <a:t> Repeat multiple times (sampling the space of </a:t>
            </a:r>
            <a:r>
              <a:rPr lang="en-US" sz="1600" dirty="0" err="1"/>
              <a:t>instantons</a:t>
            </a:r>
            <a:r>
              <a:rPr lang="en-US" sz="1600" dirty="0"/>
              <a:t>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0" y="130626"/>
            <a:ext cx="8343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EDD06"/>
                </a:solidFill>
                <a:effectLst/>
                <a:uLnTx/>
                <a:uFillTx/>
                <a:latin typeface="+mj-lt"/>
                <a:ea typeface="ＭＳ Ｐゴシック" pitchFamily="-112" charset="-128"/>
                <a:cs typeface="ＭＳ Ｐゴシック" pitchFamily="-112" charset="-128"/>
              </a:rPr>
              <a:t>Optimization &amp; Control Theory for Smart Grids: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EDD06"/>
                </a:solidFill>
                <a:effectLst/>
                <a:uLnTx/>
                <a:uFillTx/>
                <a:latin typeface="+mj-lt"/>
                <a:ea typeface="ＭＳ Ｐゴシック" pitchFamily="-112" charset="-128"/>
                <a:cs typeface="ＭＳ Ｐゴシック" pitchFamily="-112" charset="-128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pitchFamily="-112" charset="-128"/>
                <a:cs typeface="ＭＳ Ｐゴシック" pitchFamily="-112" charset="-128"/>
              </a:rPr>
              <a:t>Stability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-48978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Stability </a:t>
            </a:r>
            <a:r>
              <a:rPr lang="en-US" dirty="0" smtClean="0">
                <a:solidFill>
                  <a:schemeClr val="bg1"/>
                </a:solidFill>
              </a:rPr>
              <a:t>(distance to failure)</a:t>
            </a:r>
            <a:endParaRPr lang="en-US" dirty="0" smtClean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124" y="1335315"/>
            <a:ext cx="7886899" cy="409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65723" y="5588000"/>
            <a:ext cx="2783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008000"/>
                </a:solidFill>
              </a:rPr>
              <a:t>no load shedding </a:t>
            </a:r>
            <a:r>
              <a:rPr lang="en-US" dirty="0" smtClean="0">
                <a:sym typeface="Wingdings" pitchFamily="2" charset="2"/>
              </a:rPr>
              <a:t> 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847410" y="5549855"/>
          <a:ext cx="1731030" cy="502557"/>
        </p:xfrm>
        <a:graphic>
          <a:graphicData uri="http://schemas.openxmlformats.org/presentationml/2006/ole">
            <p:oleObj spid="_x0000_s63490" name="Equation" r:id="rId5" imgW="787320" imgH="228600" progId="Equation.3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Optimization &amp; Control Theory for Smart Grids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696686" y="1328057"/>
          <a:ext cx="8258628" cy="4448630"/>
        </p:xfrm>
        <a:graphic>
          <a:graphicData uri="http://schemas.openxmlformats.org/presentationml/2006/ole">
            <p:oleObj spid="_x0000_s2055" name="Acrobat Document" r:id="rId4" imgW="6858000" imgH="51435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-136062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 Stability </a:t>
            </a:r>
            <a:r>
              <a:rPr lang="en-US" dirty="0" smtClean="0">
                <a:solidFill>
                  <a:schemeClr val="bg1"/>
                </a:solidFill>
              </a:rPr>
              <a:t>(distance to failure)</a:t>
            </a:r>
            <a:endParaRPr lang="en-US" dirty="0" smtClean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308776"/>
            <a:ext cx="7848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04775" y="2101850"/>
          <a:ext cx="4029075" cy="3022600"/>
        </p:xfrm>
        <a:graphic>
          <a:graphicData uri="http://schemas.openxmlformats.org/presentationml/2006/ole">
            <p:oleObj spid="_x0000_s4098" name="Acrobat Document" r:id="rId4" imgW="6480000" imgH="4860000" progId="AcroExch.Document.7">
              <p:embed/>
            </p:oleObj>
          </a:graphicData>
        </a:graphic>
      </p:graphicFrame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3016250" y="1416050"/>
            <a:ext cx="3340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C00000"/>
                </a:solidFill>
              </a:rPr>
              <a:t>Example of Guam:</a:t>
            </a: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4400550" y="2316163"/>
            <a:ext cx="474345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sz="1800" dirty="0"/>
              <a:t>Data is taken from LANL/ D-division (infrastructure) data-base for a typical day</a:t>
            </a:r>
          </a:p>
          <a:p>
            <a:endParaRPr lang="en-US" sz="1800" dirty="0"/>
          </a:p>
          <a:p>
            <a:pPr>
              <a:buFont typeface="Arial" charset="0"/>
              <a:buChar char="•"/>
            </a:pPr>
            <a:r>
              <a:rPr lang="en-US" sz="1800" dirty="0"/>
              <a:t> The </a:t>
            </a:r>
            <a:r>
              <a:rPr lang="en-US" sz="1800" dirty="0" err="1"/>
              <a:t>instantons</a:t>
            </a:r>
            <a:r>
              <a:rPr lang="en-US" sz="1800" dirty="0"/>
              <a:t> (ranked according to their prob. of occurrence) are sparse (localized on nodes </a:t>
            </a:r>
            <a:r>
              <a:rPr lang="en-US" sz="1800" dirty="0">
                <a:solidFill>
                  <a:srgbClr val="FF0000"/>
                </a:solidFill>
              </a:rPr>
              <a:t>connected to highly stressed lines</a:t>
            </a:r>
            <a:r>
              <a:rPr lang="en-US" sz="1800" dirty="0"/>
              <a:t>)</a:t>
            </a:r>
          </a:p>
          <a:p>
            <a:endParaRPr lang="en-US" sz="1800" dirty="0"/>
          </a:p>
          <a:p>
            <a:pPr>
              <a:buFont typeface="Arial" charset="0"/>
              <a:buChar char="•"/>
            </a:pPr>
            <a:r>
              <a:rPr lang="en-US" sz="1800" dirty="0"/>
              <a:t> The analysis reveals </a:t>
            </a:r>
            <a:r>
              <a:rPr lang="en-US" sz="1800" dirty="0">
                <a:solidFill>
                  <a:srgbClr val="FF0000"/>
                </a:solidFill>
              </a:rPr>
              <a:t>weak points </a:t>
            </a:r>
            <a:r>
              <a:rPr lang="en-US" sz="1800" dirty="0"/>
              <a:t>of the grid: </a:t>
            </a:r>
            <a:r>
              <a:rPr lang="en-US" sz="1800" dirty="0" err="1"/>
              <a:t>unserved</a:t>
            </a:r>
            <a:r>
              <a:rPr lang="en-US" sz="1800" dirty="0"/>
              <a:t> nodes, stressed links and </a:t>
            </a:r>
            <a:r>
              <a:rPr lang="en-US" sz="1800" dirty="0" smtClean="0"/>
              <a:t>generators. Normally,  there exists  only a handful of the weak points calling for attention.  </a:t>
            </a:r>
            <a:endParaRPr lang="en-US" sz="1800" dirty="0"/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114300" y="5416550"/>
            <a:ext cx="4162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</a:t>
            </a:r>
            <a:r>
              <a:rPr lang="en-US" i="1"/>
              <a:t>other examples were also tested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34290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Stability</a:t>
            </a:r>
            <a:r>
              <a:rPr lang="en-US" dirty="0" smtClean="0">
                <a:solidFill>
                  <a:schemeClr val="bg1"/>
                </a:solidFill>
              </a:rPr>
              <a:t> (distance to failure)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1963057" y="1195618"/>
            <a:ext cx="47115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Conclusions </a:t>
            </a:r>
            <a:r>
              <a:rPr lang="en-US" sz="2400" b="1" u="sng" dirty="0"/>
              <a:t>and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>
                <a:solidFill>
                  <a:srgbClr val="00B050"/>
                </a:solidFill>
              </a:rPr>
              <a:t>Path </a:t>
            </a:r>
            <a:r>
              <a:rPr lang="en-US" sz="2400" b="1" u="sng" dirty="0" smtClean="0">
                <a:solidFill>
                  <a:srgbClr val="00B050"/>
                </a:solidFill>
              </a:rPr>
              <a:t>Forward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5600" y="1648964"/>
            <a:ext cx="8597900" cy="147732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n-US" sz="1800" dirty="0"/>
              <a:t>Formulated Load Shedding (SAT/UNSAT) condition as a Linear Programming task based on DC power flow </a:t>
            </a:r>
            <a:r>
              <a:rPr lang="en-US" sz="1800" dirty="0" smtClean="0"/>
              <a:t>approximation</a:t>
            </a:r>
            <a:endParaRPr lang="en-US" sz="1800" dirty="0"/>
          </a:p>
          <a:p>
            <a:pPr algn="just">
              <a:buFont typeface="Arial" pitchFamily="34" charset="0"/>
              <a:buChar char="•"/>
              <a:defRPr/>
            </a:pPr>
            <a:r>
              <a:rPr lang="en-US" sz="1800" dirty="0"/>
              <a:t>Analyzed power-grid failure using Error-Surfaces and an </a:t>
            </a:r>
            <a:r>
              <a:rPr lang="en-US" sz="1800" dirty="0" err="1"/>
              <a:t>instanton</a:t>
            </a:r>
            <a:r>
              <a:rPr lang="en-US" sz="1800" dirty="0"/>
              <a:t> </a:t>
            </a:r>
            <a:r>
              <a:rPr lang="en-US" sz="1800" dirty="0" smtClean="0"/>
              <a:t>description</a:t>
            </a:r>
            <a:endParaRPr lang="en-US" sz="1800" dirty="0"/>
          </a:p>
          <a:p>
            <a:pPr algn="just">
              <a:buFont typeface="Arial" pitchFamily="34" charset="0"/>
              <a:buChar char="•"/>
              <a:defRPr/>
            </a:pPr>
            <a:r>
              <a:rPr lang="en-US" sz="1800" dirty="0" smtClean="0"/>
              <a:t> </a:t>
            </a:r>
            <a:r>
              <a:rPr lang="en-US" sz="1800" dirty="0" err="1" smtClean="0"/>
              <a:t>Instanton</a:t>
            </a:r>
            <a:r>
              <a:rPr lang="en-US" sz="1800" dirty="0" smtClean="0"/>
              <a:t>-amoeba </a:t>
            </a:r>
            <a:r>
              <a:rPr lang="en-US" sz="1800" dirty="0"/>
              <a:t>algorithm was adapted and tested on </a:t>
            </a:r>
            <a:r>
              <a:rPr lang="en-US" sz="1800" dirty="0" smtClean="0"/>
              <a:t>examples. Good to test, identify (and eventually resolve) hidden problems.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291298" y="3234123"/>
            <a:ext cx="8558213" cy="258532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n-US" sz="1800" dirty="0"/>
              <a:t> Incorporate other, </a:t>
            </a:r>
            <a:r>
              <a:rPr lang="en-US" sz="1800" dirty="0" smtClean="0"/>
              <a:t>more realistic measures </a:t>
            </a:r>
            <a:r>
              <a:rPr lang="en-US" sz="1800" dirty="0"/>
              <a:t>of network stability, i.e. voltage stability (via AC power flow</a:t>
            </a:r>
            <a:r>
              <a:rPr lang="en-US" sz="1800" dirty="0" smtClean="0"/>
              <a:t>), voltage collapse </a:t>
            </a:r>
            <a:r>
              <a:rPr lang="en-US" sz="1800" dirty="0"/>
              <a:t>and transient </a:t>
            </a:r>
            <a:r>
              <a:rPr lang="en-US" sz="1800" dirty="0" smtClean="0"/>
              <a:t>stability</a:t>
            </a:r>
          </a:p>
          <a:p>
            <a:pPr algn="just">
              <a:defRPr/>
            </a:pPr>
            <a:endParaRPr lang="en-US" sz="1800" dirty="0"/>
          </a:p>
          <a:p>
            <a:pPr algn="just">
              <a:buFont typeface="Arial" pitchFamily="34" charset="0"/>
              <a:buChar char="•"/>
              <a:defRPr/>
            </a:pPr>
            <a:r>
              <a:rPr lang="en-US" sz="1800" dirty="0"/>
              <a:t> Accelerate the </a:t>
            </a:r>
            <a:r>
              <a:rPr lang="en-US" sz="1800" dirty="0" err="1"/>
              <a:t>instanton</a:t>
            </a:r>
            <a:r>
              <a:rPr lang="en-US" sz="1800" dirty="0"/>
              <a:t>-search by utilizing LP-structure of the </a:t>
            </a:r>
            <a:r>
              <a:rPr lang="en-US" sz="1800" dirty="0" smtClean="0"/>
              <a:t>model. Apply to larger scale problems [e.g. ERCOT driven by </a:t>
            </a:r>
            <a:r>
              <a:rPr lang="en-US" sz="1800" dirty="0" err="1" smtClean="0"/>
              <a:t>renewables</a:t>
            </a:r>
            <a:r>
              <a:rPr lang="en-US" sz="1800" dirty="0" smtClean="0"/>
              <a:t>]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1800" dirty="0"/>
          </a:p>
          <a:p>
            <a:pPr algn="just">
              <a:buFont typeface="Arial" pitchFamily="34" charset="0"/>
              <a:buChar char="•"/>
              <a:defRPr/>
            </a:pPr>
            <a:r>
              <a:rPr lang="en-US" sz="1800" dirty="0"/>
              <a:t> Reach beyond our first step to explore cutting-edge topics, e.g. </a:t>
            </a:r>
            <a:r>
              <a:rPr lang="en-US" sz="1800" dirty="0" smtClean="0"/>
              <a:t>fluctuations in </a:t>
            </a:r>
            <a:r>
              <a:rPr lang="en-US" sz="1800" dirty="0" err="1" smtClean="0"/>
              <a:t>renewables</a:t>
            </a:r>
            <a:r>
              <a:rPr lang="en-US" sz="1800" dirty="0" smtClean="0"/>
              <a:t>, interdiction</a:t>
            </a:r>
            <a:r>
              <a:rPr lang="en-US" sz="1800" dirty="0"/>
              <a:t>, </a:t>
            </a:r>
            <a:r>
              <a:rPr lang="da-DK" sz="1800" dirty="0"/>
              <a:t>optimal switching, cascading events, </a:t>
            </a:r>
            <a:r>
              <a:rPr lang="en-US" sz="1800" dirty="0"/>
              <a:t>and avoidance of extreme outages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67134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Stability</a:t>
            </a:r>
            <a:r>
              <a:rPr lang="en-US" dirty="0" smtClean="0">
                <a:solidFill>
                  <a:schemeClr val="bg1"/>
                </a:solidFill>
              </a:rPr>
              <a:t> (distance to failure)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B8517283-6F20-4B67-8C88-11702CD6BE4B}" type="slidenum">
              <a:rPr lang="en-US" smtClean="0"/>
              <a:pPr/>
              <a:t>53</a:t>
            </a:fld>
            <a:endParaRPr lang="en-US" smtClean="0"/>
          </a:p>
        </p:txBody>
      </p:sp>
      <p:pic>
        <p:nvPicPr>
          <p:cNvPr id="1029" name="Picture 19" descr="EnergyDays2_CoverBG_NoText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-152400"/>
            <a:ext cx="9404350" cy="7053263"/>
          </a:xfrm>
        </p:spPr>
      </p:pic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685800"/>
            <a:ext cx="2447925" cy="1866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676275"/>
            <a:ext cx="2133600" cy="1866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32" name="TextBox 10"/>
          <p:cNvSpPr txBox="1">
            <a:spLocks noChangeArrowheads="1"/>
          </p:cNvSpPr>
          <p:nvPr/>
        </p:nvSpPr>
        <p:spPr bwMode="auto">
          <a:xfrm>
            <a:off x="2667000" y="259080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 grid planning </a:t>
            </a:r>
          </a:p>
        </p:txBody>
      </p:sp>
      <p:pic>
        <p:nvPicPr>
          <p:cNvPr id="103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125" y="3733800"/>
            <a:ext cx="2466975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3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3392488"/>
            <a:ext cx="1771650" cy="1179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35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4384675"/>
            <a:ext cx="2290763" cy="1025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3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7200" y="3581400"/>
            <a:ext cx="1219200" cy="811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37" name="TextBox 15"/>
          <p:cNvSpPr txBox="1">
            <a:spLocks noChangeArrowheads="1"/>
          </p:cNvSpPr>
          <p:nvPr/>
        </p:nvSpPr>
        <p:spPr bwMode="auto">
          <a:xfrm>
            <a:off x="2667000" y="571500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grid control</a:t>
            </a:r>
          </a:p>
        </p:txBody>
      </p:sp>
      <p:pic>
        <p:nvPicPr>
          <p:cNvPr id="1038" name="Picture 7" descr="smart_inst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11950" y="3657600"/>
            <a:ext cx="146685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TextBox 18"/>
          <p:cNvSpPr txBox="1">
            <a:spLocks noChangeArrowheads="1"/>
          </p:cNvSpPr>
          <p:nvPr/>
        </p:nvSpPr>
        <p:spPr bwMode="auto">
          <a:xfrm>
            <a:off x="7162800" y="58483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grid stability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7245350" y="4648200"/>
          <a:ext cx="1517650" cy="1138238"/>
        </p:xfrm>
        <a:graphic>
          <a:graphicData uri="http://schemas.openxmlformats.org/presentationml/2006/ole">
            <p:oleObj spid="_x0000_s143362" name="Acrobat Document" r:id="rId12" imgW="6480000" imgH="4860000" progId="AcroExch.Document.7">
              <p:embed/>
            </p:oleObj>
          </a:graphicData>
        </a:graphic>
      </p:graphicFrame>
      <p:pic>
        <p:nvPicPr>
          <p:cNvPr id="1040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73850" y="1066800"/>
            <a:ext cx="1838325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41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97600" y="1600200"/>
            <a:ext cx="1227138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42" name="TextBox 21"/>
          <p:cNvSpPr txBox="1">
            <a:spLocks noChangeArrowheads="1"/>
          </p:cNvSpPr>
          <p:nvPr/>
        </p:nvSpPr>
        <p:spPr bwMode="auto">
          <a:xfrm>
            <a:off x="2209800" y="6477000"/>
            <a:ext cx="5164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http://cnls.lanl.gov/~chertkov/SmarterGrids/</a:t>
            </a:r>
          </a:p>
        </p:txBody>
      </p:sp>
      <p:sp>
        <p:nvSpPr>
          <p:cNvPr id="1043" name="TextBox 22"/>
          <p:cNvSpPr txBox="1">
            <a:spLocks noChangeArrowheads="1"/>
          </p:cNvSpPr>
          <p:nvPr/>
        </p:nvSpPr>
        <p:spPr bwMode="auto">
          <a:xfrm>
            <a:off x="331788" y="0"/>
            <a:ext cx="8612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</a:rPr>
              <a:t>LANL LDRD DR (FY09-11): Optimization &amp; Control Theory for Smart Grids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Optimization &amp; Control Theory for Smart Grids</a:t>
            </a: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50800" y="1282700"/>
            <a:ext cx="90233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 u="sng" dirty="0"/>
              <a:t>Publications so far (first </a:t>
            </a:r>
            <a:r>
              <a:rPr lang="en-US" sz="3200" i="1" u="sng" dirty="0" smtClean="0"/>
              <a:t>year of </a:t>
            </a:r>
            <a:r>
              <a:rPr lang="en-US" sz="3200" i="1" u="sng" dirty="0"/>
              <a:t>the project):</a:t>
            </a:r>
          </a:p>
          <a:p>
            <a:endParaRPr lang="en-US" dirty="0"/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146050" y="1849670"/>
            <a:ext cx="88519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smtClean="0"/>
              <a:t>12. </a:t>
            </a:r>
            <a:r>
              <a:rPr lang="en-US" sz="1000" b="1" dirty="0" smtClean="0"/>
              <a:t>P. </a:t>
            </a:r>
            <a:r>
              <a:rPr lang="en-US" sz="1000" b="1" dirty="0" err="1" smtClean="0"/>
              <a:t>Sulc</a:t>
            </a:r>
            <a:r>
              <a:rPr lang="en-US" sz="1000" dirty="0" smtClean="0"/>
              <a:t>, </a:t>
            </a:r>
            <a:r>
              <a:rPr lang="en-US" sz="1000" b="1" dirty="0" smtClean="0"/>
              <a:t>K. S. </a:t>
            </a:r>
            <a:r>
              <a:rPr lang="en-US" sz="1000" b="1" dirty="0" err="1" smtClean="0"/>
              <a:t>Turitsyn</a:t>
            </a:r>
            <a:r>
              <a:rPr lang="en-US" sz="1000" b="1" dirty="0" smtClean="0"/>
              <a:t>, S. Backhaus, and M. </a:t>
            </a:r>
            <a:r>
              <a:rPr lang="en-US" sz="1000" b="1" dirty="0" err="1" smtClean="0"/>
              <a:t>Chertkov</a:t>
            </a:r>
            <a:r>
              <a:rPr lang="en-US" sz="1000" b="1" dirty="0" smtClean="0"/>
              <a:t> </a:t>
            </a:r>
            <a:r>
              <a:rPr lang="en-US" sz="1000" dirty="0" smtClean="0"/>
              <a:t>, </a:t>
            </a:r>
            <a:r>
              <a:rPr lang="en-US" sz="1000" b="1" dirty="0" smtClean="0">
                <a:solidFill>
                  <a:srgbClr val="C00000"/>
                </a:solidFill>
              </a:rPr>
              <a:t>Optimization of Reactive Power by Distributed Photovoltaic Generators</a:t>
            </a:r>
            <a:r>
              <a:rPr lang="en-US" sz="1000" dirty="0" smtClean="0"/>
              <a:t>, submitted to Proceedings of the IEEE, special issue on Smart Grid, </a:t>
            </a:r>
            <a:r>
              <a:rPr lang="en-US" sz="1000" dirty="0" smtClean="0">
                <a:hlinkClick r:id="rId3"/>
              </a:rPr>
              <a:t>arXiv:1008.0878 </a:t>
            </a:r>
            <a:endParaRPr lang="en-US" sz="1000" i="1" dirty="0" smtClean="0"/>
          </a:p>
          <a:p>
            <a:r>
              <a:rPr lang="en-US" sz="1000" dirty="0" smtClean="0"/>
              <a:t>11</a:t>
            </a:r>
            <a:r>
              <a:rPr lang="en-US" sz="1000" dirty="0"/>
              <a:t>. </a:t>
            </a:r>
            <a:r>
              <a:rPr lang="en-US" sz="1000" b="1" dirty="0"/>
              <a:t>F. Pan, R. Bent, A. </a:t>
            </a:r>
            <a:r>
              <a:rPr lang="en-US" sz="1000" b="1" dirty="0" err="1"/>
              <a:t>Berscheid</a:t>
            </a:r>
            <a:r>
              <a:rPr lang="en-US" sz="1000" b="1" dirty="0"/>
              <a:t>, and D. </a:t>
            </a:r>
            <a:r>
              <a:rPr lang="en-US" sz="1000" b="1" dirty="0" err="1"/>
              <a:t>Izrealevitz</a:t>
            </a:r>
            <a:r>
              <a:rPr lang="en-US" sz="1000" b="1" dirty="0"/>
              <a:t> </a:t>
            </a:r>
            <a:r>
              <a:rPr lang="en-US" sz="1000" dirty="0"/>
              <a:t>, </a:t>
            </a:r>
            <a:r>
              <a:rPr lang="en-US" sz="1000" b="1" dirty="0">
                <a:solidFill>
                  <a:srgbClr val="C00000"/>
                </a:solidFill>
              </a:rPr>
              <a:t>Locating PHEV Exchange Stations in V2G,</a:t>
            </a:r>
            <a:r>
              <a:rPr lang="en-US" sz="1000" dirty="0"/>
              <a:t> </a:t>
            </a:r>
            <a:r>
              <a:rPr lang="en-US" sz="1000" dirty="0" smtClean="0"/>
              <a:t> accepted IEEE </a:t>
            </a:r>
            <a:r>
              <a:rPr lang="en-US" sz="1000" dirty="0" err="1"/>
              <a:t>SmartGridComm</a:t>
            </a:r>
            <a:r>
              <a:rPr lang="en-US" sz="1000" dirty="0"/>
              <a:t> 2010 </a:t>
            </a:r>
            <a:br>
              <a:rPr lang="en-US" sz="1000" dirty="0"/>
            </a:br>
            <a:r>
              <a:rPr lang="en-US" sz="1000" dirty="0"/>
              <a:t>10. </a:t>
            </a:r>
            <a:r>
              <a:rPr lang="en-US" sz="1000" b="1" dirty="0"/>
              <a:t>K. S. </a:t>
            </a:r>
            <a:r>
              <a:rPr lang="en-US" sz="1000" b="1" dirty="0" err="1"/>
              <a:t>Turitsyn</a:t>
            </a:r>
            <a:r>
              <a:rPr lang="en-US" sz="1000" b="1" dirty="0"/>
              <a:t>, N. </a:t>
            </a:r>
            <a:r>
              <a:rPr lang="en-US" sz="1000" b="1" dirty="0" err="1"/>
              <a:t>Sinitsyn</a:t>
            </a:r>
            <a:r>
              <a:rPr lang="en-US" sz="1000" b="1" dirty="0"/>
              <a:t>, S. Backhaus, and M. </a:t>
            </a:r>
            <a:r>
              <a:rPr lang="en-US" sz="1000" b="1" dirty="0" err="1"/>
              <a:t>Chertkov</a:t>
            </a:r>
            <a:r>
              <a:rPr lang="en-US" sz="1000" dirty="0"/>
              <a:t>, </a:t>
            </a:r>
            <a:r>
              <a:rPr lang="en-US" sz="1000" b="1" dirty="0">
                <a:solidFill>
                  <a:srgbClr val="C00000"/>
                </a:solidFill>
              </a:rPr>
              <a:t>Robust Broadcast-Communication Control of Electric Vehicle Charging</a:t>
            </a:r>
            <a:r>
              <a:rPr lang="en-US" sz="1000" dirty="0"/>
              <a:t>, </a:t>
            </a:r>
            <a:r>
              <a:rPr lang="en-US" sz="1000" dirty="0">
                <a:hlinkClick r:id="rId4"/>
              </a:rPr>
              <a:t>arXiv:1006.0165</a:t>
            </a:r>
            <a:r>
              <a:rPr lang="en-US" sz="1000" dirty="0"/>
              <a:t>, </a:t>
            </a:r>
            <a:r>
              <a:rPr lang="en-US" sz="1000" dirty="0" smtClean="0"/>
              <a:t>accepted IEEE </a:t>
            </a:r>
            <a:r>
              <a:rPr lang="en-US" sz="1000" dirty="0" err="1"/>
              <a:t>SmartGridComm</a:t>
            </a:r>
            <a:r>
              <a:rPr lang="en-US" sz="1000" dirty="0"/>
              <a:t> 2010 </a:t>
            </a:r>
            <a:br>
              <a:rPr lang="en-US" sz="1000" dirty="0"/>
            </a:br>
            <a:r>
              <a:rPr lang="en-US" sz="1000" dirty="0"/>
              <a:t>9. </a:t>
            </a:r>
            <a:r>
              <a:rPr lang="en-US" sz="1000" b="1" dirty="0"/>
              <a:t>K. S. </a:t>
            </a:r>
            <a:r>
              <a:rPr lang="en-US" sz="1000" b="1" dirty="0" err="1"/>
              <a:t>Turitsyn</a:t>
            </a:r>
            <a:r>
              <a:rPr lang="en-US" sz="1000" b="1" dirty="0"/>
              <a:t>, P. </a:t>
            </a:r>
            <a:r>
              <a:rPr lang="en-US" sz="1000" b="1" dirty="0" err="1"/>
              <a:t>Sulc</a:t>
            </a:r>
            <a:r>
              <a:rPr lang="en-US" sz="1000" b="1" dirty="0"/>
              <a:t>, S. Backhaus, and M. </a:t>
            </a:r>
            <a:r>
              <a:rPr lang="en-US" sz="1000" b="1" dirty="0" err="1"/>
              <a:t>Chertkov</a:t>
            </a:r>
            <a:r>
              <a:rPr lang="en-US" sz="1000" b="1" dirty="0"/>
              <a:t> </a:t>
            </a:r>
            <a:r>
              <a:rPr lang="en-US" sz="1000" dirty="0"/>
              <a:t>, Local Control of Reactive Power by Distributed Photovoltaic Generators, </a:t>
            </a:r>
            <a:r>
              <a:rPr lang="en-US" sz="1000" dirty="0">
                <a:hlinkClick r:id="rId3"/>
              </a:rPr>
              <a:t>arXiv:1006.0160</a:t>
            </a:r>
            <a:r>
              <a:rPr lang="en-US" sz="1000" dirty="0"/>
              <a:t>, </a:t>
            </a:r>
            <a:r>
              <a:rPr lang="en-US" sz="1000" dirty="0" smtClean="0"/>
              <a:t>accepted IEEE </a:t>
            </a:r>
            <a:r>
              <a:rPr lang="en-US" sz="1000" dirty="0" err="1"/>
              <a:t>SmartGridComm</a:t>
            </a:r>
            <a:r>
              <a:rPr lang="en-US" sz="1000" dirty="0"/>
              <a:t> 2010 </a:t>
            </a:r>
            <a:br>
              <a:rPr lang="en-US" sz="1000" dirty="0"/>
            </a:br>
            <a:r>
              <a:rPr lang="en-US" sz="1000" dirty="0"/>
              <a:t>8. </a:t>
            </a:r>
            <a:r>
              <a:rPr lang="en-US" sz="1000" b="1" dirty="0"/>
              <a:t>M. </a:t>
            </a:r>
            <a:r>
              <a:rPr lang="en-US" sz="1000" b="1" dirty="0" err="1"/>
              <a:t>Chertkov</a:t>
            </a:r>
            <a:r>
              <a:rPr lang="en-US" sz="1000" b="1" dirty="0"/>
              <a:t>, F. Pan and M. </a:t>
            </a:r>
            <a:r>
              <a:rPr lang="en-US" sz="1000" b="1" dirty="0" err="1"/>
              <a:t>Stepanov</a:t>
            </a:r>
            <a:r>
              <a:rPr lang="en-US" sz="1000" b="1" dirty="0"/>
              <a:t> </a:t>
            </a:r>
            <a:r>
              <a:rPr lang="en-US" sz="1000" dirty="0"/>
              <a:t>, </a:t>
            </a:r>
            <a:r>
              <a:rPr lang="en-US" sz="1000" b="1" dirty="0">
                <a:solidFill>
                  <a:srgbClr val="C00000"/>
                </a:solidFill>
              </a:rPr>
              <a:t>Distance to Failure in Power Grids</a:t>
            </a:r>
            <a:r>
              <a:rPr lang="en-US" sz="1000" dirty="0"/>
              <a:t>, LA-UR 10-02934 </a:t>
            </a:r>
            <a:br>
              <a:rPr lang="en-US" sz="1000" dirty="0"/>
            </a:br>
            <a:r>
              <a:rPr lang="en-US" sz="1000" dirty="0"/>
              <a:t>7. </a:t>
            </a:r>
            <a:r>
              <a:rPr lang="en-US" sz="1000" b="1" dirty="0"/>
              <a:t>K. S. </a:t>
            </a:r>
            <a:r>
              <a:rPr lang="en-US" sz="1000" b="1" dirty="0" err="1"/>
              <a:t>Turitsyn</a:t>
            </a:r>
            <a:r>
              <a:rPr lang="en-US" sz="1000" b="1" dirty="0"/>
              <a:t> </a:t>
            </a:r>
            <a:r>
              <a:rPr lang="en-US" sz="1000" dirty="0"/>
              <a:t>, Statistics of voltage drop in radial distribution circuits: a dynamic programming approach, </a:t>
            </a:r>
            <a:r>
              <a:rPr lang="en-US" sz="1000" dirty="0">
                <a:hlinkClick r:id="rId5"/>
              </a:rPr>
              <a:t>arXiv:1006.0158</a:t>
            </a:r>
            <a:r>
              <a:rPr lang="en-US" sz="1000" dirty="0"/>
              <a:t>, accepted to IEEE SIBIRCON 2010 </a:t>
            </a:r>
            <a:br>
              <a:rPr lang="en-US" sz="1000" dirty="0"/>
            </a:br>
            <a:r>
              <a:rPr lang="en-US" sz="1000" dirty="0"/>
              <a:t>6. </a:t>
            </a:r>
            <a:r>
              <a:rPr lang="en-US" sz="1000" b="1" dirty="0"/>
              <a:t>J. Johnson and M. </a:t>
            </a:r>
            <a:r>
              <a:rPr lang="en-US" sz="1000" b="1" dirty="0" err="1"/>
              <a:t>Chertkov</a:t>
            </a:r>
            <a:r>
              <a:rPr lang="en-US" sz="1000" b="1" dirty="0"/>
              <a:t> </a:t>
            </a:r>
            <a:r>
              <a:rPr lang="en-US" sz="1000" dirty="0"/>
              <a:t>, </a:t>
            </a:r>
            <a:r>
              <a:rPr lang="en-US" sz="1000" b="1" dirty="0">
                <a:solidFill>
                  <a:srgbClr val="C00000"/>
                </a:solidFill>
              </a:rPr>
              <a:t>A </a:t>
            </a:r>
            <a:r>
              <a:rPr lang="en-US" sz="1000" b="1" dirty="0" err="1">
                <a:solidFill>
                  <a:srgbClr val="C00000"/>
                </a:solidFill>
              </a:rPr>
              <a:t>Majorization</a:t>
            </a:r>
            <a:r>
              <a:rPr lang="en-US" sz="1000" b="1" dirty="0">
                <a:solidFill>
                  <a:srgbClr val="C00000"/>
                </a:solidFill>
              </a:rPr>
              <a:t>-Minimization Approach to Design of Power Transmission Networks</a:t>
            </a:r>
            <a:r>
              <a:rPr lang="en-US" sz="1000" dirty="0"/>
              <a:t>, </a:t>
            </a:r>
            <a:r>
              <a:rPr lang="en-US" sz="1000" dirty="0">
                <a:hlinkClick r:id="rId6"/>
              </a:rPr>
              <a:t>arXiv:1004.2285</a:t>
            </a:r>
            <a:r>
              <a:rPr lang="en-US" sz="1000" dirty="0"/>
              <a:t>, </a:t>
            </a:r>
            <a:r>
              <a:rPr lang="en-US" sz="1000" dirty="0" smtClean="0"/>
              <a:t>accepted 49th </a:t>
            </a:r>
            <a:r>
              <a:rPr lang="en-US" sz="1000" dirty="0"/>
              <a:t>IEEE Conference on Decision and Control </a:t>
            </a:r>
            <a:br>
              <a:rPr lang="en-US" sz="1000" dirty="0"/>
            </a:br>
            <a:r>
              <a:rPr lang="en-US" sz="1000" dirty="0"/>
              <a:t>5. </a:t>
            </a:r>
            <a:r>
              <a:rPr lang="en-US" sz="1000" b="1" dirty="0"/>
              <a:t>K. </a:t>
            </a:r>
            <a:r>
              <a:rPr lang="en-US" sz="1000" b="1" dirty="0" err="1"/>
              <a:t>Turitsyn</a:t>
            </a:r>
            <a:r>
              <a:rPr lang="en-US" sz="1000" b="1" dirty="0"/>
              <a:t>, P. </a:t>
            </a:r>
            <a:r>
              <a:rPr lang="en-US" sz="1000" b="1" dirty="0" err="1"/>
              <a:t>Sulc</a:t>
            </a:r>
            <a:r>
              <a:rPr lang="en-US" sz="1000" b="1" dirty="0"/>
              <a:t>, S. Backhaus and M. </a:t>
            </a:r>
            <a:r>
              <a:rPr lang="en-US" sz="1000" b="1" dirty="0" err="1"/>
              <a:t>Chertkov</a:t>
            </a:r>
            <a:r>
              <a:rPr lang="en-US" sz="1000" dirty="0"/>
              <a:t>, Distributed control of reactive power flow in a radial distribution circuit with high photovoltaic penetration, </a:t>
            </a:r>
            <a:r>
              <a:rPr lang="en-US" sz="1000" dirty="0">
                <a:hlinkClick r:id="rId7"/>
              </a:rPr>
              <a:t>arxiv:0912.3281 </a:t>
            </a:r>
            <a:r>
              <a:rPr lang="en-US" sz="1000" dirty="0"/>
              <a:t>, selected for super-session at IEEE PES General Meeting 2010</a:t>
            </a:r>
            <a:br>
              <a:rPr lang="en-US" sz="1000" dirty="0"/>
            </a:br>
            <a:r>
              <a:rPr lang="en-US" sz="1000" dirty="0"/>
              <a:t>4. </a:t>
            </a:r>
            <a:r>
              <a:rPr lang="en-US" sz="1000" b="1" dirty="0"/>
              <a:t>R. Bent, A. </a:t>
            </a:r>
            <a:r>
              <a:rPr lang="en-US" sz="1000" b="1" dirty="0" err="1"/>
              <a:t>Berscheid</a:t>
            </a:r>
            <a:r>
              <a:rPr lang="en-US" sz="1000" b="1" dirty="0"/>
              <a:t>, and G. L. Toole</a:t>
            </a:r>
            <a:r>
              <a:rPr lang="en-US" sz="1000" dirty="0"/>
              <a:t>, </a:t>
            </a:r>
            <a:r>
              <a:rPr lang="en-US" sz="1000" b="1" dirty="0" smtClean="0">
                <a:solidFill>
                  <a:srgbClr val="C00000"/>
                </a:solidFill>
              </a:rPr>
              <a:t>Transmission Network Expansion Planning with Simulation Optimization</a:t>
            </a:r>
            <a:r>
              <a:rPr lang="en-US" sz="1000" dirty="0" smtClean="0"/>
              <a:t>, Proceedings </a:t>
            </a:r>
            <a:r>
              <a:rPr lang="en-US" sz="1000" dirty="0"/>
              <a:t>of the Twenty-Fourth AAAI Conference on Artificial Intelligence (AAAI 2010), July 2010, Atlanta, Georgia. </a:t>
            </a:r>
            <a:br>
              <a:rPr lang="en-US" sz="1000" dirty="0"/>
            </a:br>
            <a:r>
              <a:rPr lang="en-US" sz="1000" dirty="0"/>
              <a:t>3. </a:t>
            </a:r>
            <a:r>
              <a:rPr lang="en-US" sz="1000" b="1" dirty="0"/>
              <a:t>L. Toole, M. Fair, A. </a:t>
            </a:r>
            <a:r>
              <a:rPr lang="en-US" sz="1000" b="1" dirty="0" err="1"/>
              <a:t>Berscheid</a:t>
            </a:r>
            <a:r>
              <a:rPr lang="en-US" sz="1000" b="1" dirty="0"/>
              <a:t>, and R. Bent </a:t>
            </a:r>
            <a:r>
              <a:rPr lang="en-US" sz="1000" dirty="0"/>
              <a:t>, Electric Power Transmission Network Design for Wind Generation in the Western United States: Algorithms, Methodology and Analysis, Proceedings of the 2010 IEEE Power Engineering Society Transmission and Distribution Conference and Exposition (IEEE TD 2010), April 2010, New Orleans, Louisiana. </a:t>
            </a:r>
            <a:br>
              <a:rPr lang="en-US" sz="1000" dirty="0"/>
            </a:br>
            <a:r>
              <a:rPr lang="en-US" sz="1000" dirty="0"/>
              <a:t>2. </a:t>
            </a:r>
            <a:r>
              <a:rPr lang="en-US" sz="1000" b="1" dirty="0"/>
              <a:t>L. </a:t>
            </a:r>
            <a:r>
              <a:rPr lang="en-US" sz="1000" b="1" dirty="0" err="1"/>
              <a:t>Zdeborova</a:t>
            </a:r>
            <a:r>
              <a:rPr lang="en-US" sz="1000" b="1" dirty="0"/>
              <a:t>, S. Backhaus and M. </a:t>
            </a:r>
            <a:r>
              <a:rPr lang="en-US" sz="1000" b="1" dirty="0" err="1"/>
              <a:t>Chertkov</a:t>
            </a:r>
            <a:r>
              <a:rPr lang="en-US" sz="1000" b="1" dirty="0"/>
              <a:t> </a:t>
            </a:r>
            <a:r>
              <a:rPr lang="en-US" sz="1000" dirty="0"/>
              <a:t>, </a:t>
            </a:r>
            <a:r>
              <a:rPr lang="en-US" sz="1000" b="1" dirty="0">
                <a:solidFill>
                  <a:srgbClr val="C00000"/>
                </a:solidFill>
              </a:rPr>
              <a:t>Message Passing for Integrating and Assessing Renewable Generation in a Redundant Power Grid</a:t>
            </a:r>
            <a:r>
              <a:rPr lang="en-US" sz="1000" dirty="0"/>
              <a:t>, presented at HICSS-43, Jan. 2010, </a:t>
            </a:r>
            <a:r>
              <a:rPr lang="en-US" sz="1000" dirty="0">
                <a:hlinkClick r:id="rId8"/>
              </a:rPr>
              <a:t>arXiv:0909.2358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1. </a:t>
            </a:r>
            <a:r>
              <a:rPr lang="en-US" sz="1000" b="1" dirty="0"/>
              <a:t>L. </a:t>
            </a:r>
            <a:r>
              <a:rPr lang="en-US" sz="1000" b="1" dirty="0" err="1"/>
              <a:t>Zdeborova</a:t>
            </a:r>
            <a:r>
              <a:rPr lang="en-US" sz="1000" b="1" dirty="0"/>
              <a:t>, A. </a:t>
            </a:r>
            <a:r>
              <a:rPr lang="en-US" sz="1000" b="1" dirty="0" err="1"/>
              <a:t>Decelle</a:t>
            </a:r>
            <a:r>
              <a:rPr lang="en-US" sz="1000" b="1" dirty="0"/>
              <a:t> and M. </a:t>
            </a:r>
            <a:r>
              <a:rPr lang="en-US" sz="1000" b="1" dirty="0" err="1"/>
              <a:t>Chertkov</a:t>
            </a:r>
            <a:r>
              <a:rPr lang="en-US" sz="1000" b="1" dirty="0"/>
              <a:t> </a:t>
            </a:r>
            <a:r>
              <a:rPr lang="en-US" sz="1000" dirty="0"/>
              <a:t>, Message Passing for Optimization and Control of Power Grid: Toy Model of Distribution with Ancillary Lines, </a:t>
            </a:r>
            <a:r>
              <a:rPr lang="en-US" sz="1000" dirty="0">
                <a:hlinkClick r:id="rId9"/>
              </a:rPr>
              <a:t>arXiv:0904.0477</a:t>
            </a:r>
            <a:r>
              <a:rPr lang="en-US" sz="1000" dirty="0"/>
              <a:t>, Phys. Rev. E </a:t>
            </a:r>
            <a:r>
              <a:rPr lang="en-US" sz="1000" b="1" dirty="0"/>
              <a:t>80 </a:t>
            </a:r>
            <a:r>
              <a:rPr lang="en-US" sz="1000" dirty="0"/>
              <a:t>, 046112 (2009)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829" y="5573486"/>
            <a:ext cx="7779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info is available at </a:t>
            </a:r>
            <a:r>
              <a:rPr lang="en-US" dirty="0" smtClean="0">
                <a:solidFill>
                  <a:srgbClr val="C00000"/>
                </a:solidFill>
              </a:rPr>
              <a:t>http://cnls.lanl.gov/~chertkov/SmarterGrids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Design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050971" y="6487886"/>
            <a:ext cx="1291772" cy="370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8629" y="1222443"/>
            <a:ext cx="850537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Grid Design Objective and Challenges</a:t>
            </a:r>
          </a:p>
          <a:p>
            <a:pPr marL="457200" indent="-457200"/>
            <a:r>
              <a:rPr lang="en-US" b="1" dirty="0" smtClean="0"/>
              <a:t>Determine how to best structure the grid to meet the demands of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     Smart grid devices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     Renewable generation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     Electric vehicles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     Storage</a:t>
            </a:r>
          </a:p>
          <a:p>
            <a:endParaRPr lang="en-US" dirty="0" smtClean="0"/>
          </a:p>
          <a:p>
            <a:pPr marL="457200" indent="-457200"/>
            <a:r>
              <a:rPr lang="en-US" b="1" dirty="0" smtClean="0"/>
              <a:t>Existing approaches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/>
              <a:t>Don’t account for recent advances in technology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      Rely on power flow modeling approximations for the 20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century</a:t>
            </a:r>
          </a:p>
          <a:p>
            <a:endParaRPr lang="en-US" dirty="0" smtClean="0"/>
          </a:p>
          <a:p>
            <a:r>
              <a:rPr lang="en-US" b="1" dirty="0" smtClean="0"/>
              <a:t>Challenges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       Intermittent Generation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       Large scale (spatial and temporal)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       Multi-objective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Renewable energy </a:t>
            </a:r>
            <a:r>
              <a:rPr lang="en-US" sz="2400" dirty="0" err="1" smtClean="0"/>
              <a:t>integratation</a:t>
            </a:r>
            <a:endParaRPr lang="en-US" sz="2400" dirty="0" smtClean="0"/>
          </a:p>
          <a:p>
            <a:pPr lvl="1"/>
            <a:r>
              <a:rPr lang="en-US" sz="1400" dirty="0" smtClean="0"/>
              <a:t>The United States plans to have 20% of the nations electric power needs met by wind generation in 2030.</a:t>
            </a:r>
          </a:p>
          <a:p>
            <a:pPr lvl="1"/>
            <a:r>
              <a:rPr lang="en-US" sz="1400" dirty="0" smtClean="0"/>
              <a:t>The grid is not designed to achieve this goal.</a:t>
            </a:r>
          </a:p>
          <a:p>
            <a:r>
              <a:rPr lang="en-US" sz="2400" dirty="0" smtClean="0"/>
              <a:t>Simulation Optimization for Expansion Planning</a:t>
            </a:r>
          </a:p>
          <a:p>
            <a:pPr lvl="1"/>
            <a:r>
              <a:rPr lang="en-US" dirty="0" smtClean="0"/>
              <a:t>Optimization algorithm that is </a:t>
            </a:r>
            <a:r>
              <a:rPr lang="en-US" dirty="0" smtClean="0">
                <a:solidFill>
                  <a:srgbClr val="0033CC"/>
                </a:solidFill>
              </a:rPr>
              <a:t>decoupled </a:t>
            </a:r>
            <a:r>
              <a:rPr lang="en-US" dirty="0" smtClean="0"/>
              <a:t>from the complexities of power flow modeling</a:t>
            </a:r>
          </a:p>
          <a:p>
            <a:pPr lvl="2"/>
            <a:r>
              <a:rPr lang="en-US" sz="1400" dirty="0" smtClean="0"/>
              <a:t>First (that we know of) optimization approach to account for AC power flows</a:t>
            </a:r>
          </a:p>
          <a:p>
            <a:pPr lvl="1"/>
            <a:r>
              <a:rPr lang="en-US" dirty="0" smtClean="0"/>
              <a:t>Scales to large problems, both temporally and spatially (WECC, 30 years)</a:t>
            </a:r>
          </a:p>
          <a:p>
            <a:pPr lvl="1"/>
            <a:r>
              <a:rPr lang="en-US" dirty="0" smtClean="0"/>
              <a:t>Multi-objective</a:t>
            </a:r>
          </a:p>
          <a:p>
            <a:pPr lvl="1"/>
            <a:r>
              <a:rPr lang="en-US" dirty="0" smtClean="0"/>
              <a:t>Integrated resource planning</a:t>
            </a:r>
          </a:p>
          <a:p>
            <a:r>
              <a:rPr lang="en-US" sz="2400" dirty="0" smtClean="0"/>
              <a:t>Bent, </a:t>
            </a:r>
            <a:r>
              <a:rPr lang="en-US" sz="2400" dirty="0" err="1" smtClean="0"/>
              <a:t>Bersheid</a:t>
            </a:r>
            <a:r>
              <a:rPr lang="en-US" sz="2400" dirty="0" smtClean="0"/>
              <a:t>, and Toole</a:t>
            </a:r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A5DAF7F-BA26-4898-A98F-C02D429CFBF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Design </a:t>
            </a:r>
            <a:r>
              <a:rPr lang="en-US" dirty="0" smtClean="0">
                <a:solidFill>
                  <a:schemeClr val="bg1"/>
                </a:solidFill>
              </a:rPr>
              <a:t>(Simulation Optimization)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Slide </a:t>
            </a:r>
            <a:fld id="{49C4548B-DA8D-403C-B353-DBBAD3D95FB3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3048000"/>
            <a:ext cx="2003425" cy="124142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None/>
              <a:defRPr/>
            </a:pPr>
            <a:r>
              <a:rPr lang="en-US" dirty="0"/>
              <a:t>Optimization</a:t>
            </a:r>
            <a:endParaRPr lang="en-US" sz="800" dirty="0"/>
          </a:p>
        </p:txBody>
      </p:sp>
      <p:sp>
        <p:nvSpPr>
          <p:cNvPr id="7" name="Rectangle 6"/>
          <p:cNvSpPr/>
          <p:nvPr/>
        </p:nvSpPr>
        <p:spPr>
          <a:xfrm>
            <a:off x="6629400" y="3810000"/>
            <a:ext cx="2003425" cy="131762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None/>
              <a:defRPr/>
            </a:pPr>
            <a:r>
              <a:rPr lang="en-US" dirty="0"/>
              <a:t>Simulation</a:t>
            </a:r>
            <a:endParaRPr lang="en-US" sz="800" dirty="0"/>
          </a:p>
        </p:txBody>
      </p:sp>
      <p:sp>
        <p:nvSpPr>
          <p:cNvPr id="8" name="Curved Down Arrow 7"/>
          <p:cNvSpPr/>
          <p:nvPr/>
        </p:nvSpPr>
        <p:spPr>
          <a:xfrm rot="1413493">
            <a:off x="5519738" y="2076450"/>
            <a:ext cx="2214562" cy="1008063"/>
          </a:xfrm>
          <a:prstGeom prst="curved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 rot="12963347">
            <a:off x="4705350" y="4962525"/>
            <a:ext cx="2154238" cy="847725"/>
          </a:xfrm>
          <a:prstGeom prst="curved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/>
            </a:pP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2296" name="TextBox 11"/>
          <p:cNvSpPr txBox="1">
            <a:spLocks noChangeArrowheads="1"/>
          </p:cNvSpPr>
          <p:nvPr/>
        </p:nvSpPr>
        <p:spPr bwMode="auto">
          <a:xfrm>
            <a:off x="7086600" y="12954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/>
              <a:t>Expansion Decisions</a:t>
            </a:r>
          </a:p>
        </p:txBody>
      </p:sp>
      <p:sp>
        <p:nvSpPr>
          <p:cNvPr id="12297" name="TextBox 12"/>
          <p:cNvSpPr txBox="1">
            <a:spLocks noChangeArrowheads="1"/>
          </p:cNvSpPr>
          <p:nvPr/>
        </p:nvSpPr>
        <p:spPr bwMode="auto">
          <a:xfrm>
            <a:off x="3962400" y="54102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/>
              <a:t>Power flow behavior</a:t>
            </a:r>
          </a:p>
        </p:txBody>
      </p:sp>
      <p:sp>
        <p:nvSpPr>
          <p:cNvPr id="12298" name="TextBox 13"/>
          <p:cNvSpPr txBox="1">
            <a:spLocks noChangeArrowheads="1"/>
          </p:cNvSpPr>
          <p:nvPr/>
        </p:nvSpPr>
        <p:spPr bwMode="auto">
          <a:xfrm>
            <a:off x="457200" y="1828800"/>
            <a:ext cx="3429000" cy="402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sz="1800" dirty="0"/>
              <a:t>Encapsulate models difficult to represent in a </a:t>
            </a:r>
            <a:r>
              <a:rPr lang="en-US" sz="1800" i="1" dirty="0"/>
              <a:t>black box (simulation)</a:t>
            </a:r>
          </a:p>
          <a:p>
            <a:pPr>
              <a:lnSpc>
                <a:spcPts val="2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r>
              <a:rPr lang="en-US" sz="1800" i="1" dirty="0"/>
              <a:t> </a:t>
            </a:r>
            <a:r>
              <a:rPr lang="en-US" sz="1800" dirty="0"/>
              <a:t>Typically used only to evaluate objective function or </a:t>
            </a:r>
            <a:r>
              <a:rPr lang="en-US" sz="1800" dirty="0" smtClean="0"/>
              <a:t>feasibility</a:t>
            </a:r>
          </a:p>
          <a:p>
            <a:pPr>
              <a:lnSpc>
                <a:spcPts val="2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endParaRPr lang="en-US" sz="1800" dirty="0"/>
          </a:p>
          <a:p>
            <a:pPr>
              <a:lnSpc>
                <a:spcPts val="2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r>
              <a:rPr lang="en-US" sz="1800" dirty="0"/>
              <a:t>  </a:t>
            </a:r>
            <a:r>
              <a:rPr lang="en-US" sz="1800" dirty="0">
                <a:solidFill>
                  <a:srgbClr val="0033CC"/>
                </a:solidFill>
              </a:rPr>
              <a:t>Simulation results inform optimization choices</a:t>
            </a:r>
          </a:p>
          <a:p>
            <a:pPr>
              <a:lnSpc>
                <a:spcPts val="2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</a:pPr>
            <a:r>
              <a:rPr lang="en-US" sz="1800" dirty="0">
                <a:solidFill>
                  <a:srgbClr val="0033CC"/>
                </a:solidFill>
              </a:rPr>
              <a:t> Algorithm </a:t>
            </a:r>
            <a:r>
              <a:rPr lang="en-US" sz="1800" dirty="0" smtClean="0">
                <a:solidFill>
                  <a:srgbClr val="0033CC"/>
                </a:solidFill>
              </a:rPr>
              <a:t>decoupled </a:t>
            </a:r>
            <a:r>
              <a:rPr lang="en-US" sz="1800" dirty="0">
                <a:solidFill>
                  <a:srgbClr val="0033CC"/>
                </a:solidFill>
              </a:rPr>
              <a:t>from </a:t>
            </a:r>
            <a:r>
              <a:rPr lang="en-US" sz="1800" dirty="0" smtClean="0">
                <a:solidFill>
                  <a:srgbClr val="0033CC"/>
                </a:solidFill>
              </a:rPr>
              <a:t>the details of how power </a:t>
            </a:r>
            <a:r>
              <a:rPr lang="en-US" sz="1800" dirty="0">
                <a:solidFill>
                  <a:srgbClr val="0033CC"/>
                </a:solidFill>
              </a:rPr>
              <a:t>flow </a:t>
            </a:r>
            <a:r>
              <a:rPr lang="en-US" sz="1800" dirty="0" smtClean="0">
                <a:solidFill>
                  <a:srgbClr val="0033CC"/>
                </a:solidFill>
              </a:rPr>
              <a:t>is modeled</a:t>
            </a:r>
            <a:endParaRPr lang="en-US" sz="1800" dirty="0">
              <a:solidFill>
                <a:srgbClr val="0033CC"/>
              </a:solidFill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52620" y="147638"/>
            <a:ext cx="8343900" cy="838200"/>
          </a:xfrm>
        </p:spPr>
        <p:txBody>
          <a:bodyPr/>
          <a:lstStyle/>
          <a:p>
            <a:pPr algn="ctr"/>
            <a:r>
              <a:rPr lang="en-US" dirty="0" smtClean="0"/>
              <a:t>Optimization &amp; Control Theory for Smart Grids: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Design </a:t>
            </a:r>
            <a:r>
              <a:rPr lang="en-US" dirty="0" smtClean="0">
                <a:solidFill>
                  <a:schemeClr val="bg1"/>
                </a:solidFill>
              </a:rPr>
              <a:t>(Simulation Optimization)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192" y="1488734"/>
            <a:ext cx="3098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Simulation Optimization</a:t>
            </a:r>
            <a:endParaRPr lang="en-US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424452" y="3719309"/>
            <a:ext cx="3098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Our Novelties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50000"/>
          </a:spcAft>
          <a:buClr>
            <a:srgbClr val="004080"/>
          </a:buClr>
          <a:buSzPct val="65000"/>
          <a:buFont typeface="Wingdings" pitchFamily="2" charset="2"/>
          <a:buChar char="§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50000"/>
          </a:spcAft>
          <a:buClr>
            <a:srgbClr val="004080"/>
          </a:buClr>
          <a:buSzPct val="65000"/>
          <a:buFont typeface="Wingdings" pitchFamily="2" charset="2"/>
          <a:buChar char="§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Mgt Overview 8.8.05</Template>
  <TotalTime>24970</TotalTime>
  <Words>3261</Words>
  <Application>Microsoft Office PowerPoint</Application>
  <PresentationFormat>On-screen Show (4:3)</PresentationFormat>
  <Paragraphs>598</Paragraphs>
  <Slides>53</Slides>
  <Notes>53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Edge</vt:lpstr>
      <vt:lpstr>Acrobat Document</vt:lpstr>
      <vt:lpstr>Equation</vt:lpstr>
      <vt:lpstr>Slide 1</vt:lpstr>
      <vt:lpstr>Optimization &amp; Control Theory for Smart Grids</vt:lpstr>
      <vt:lpstr>Optimization &amp; Control Theory for Smart Grids</vt:lpstr>
      <vt:lpstr>Optimization &amp; Control Theory for Smart Grids</vt:lpstr>
      <vt:lpstr>Optimization &amp; Control Theory for Smart Grids</vt:lpstr>
      <vt:lpstr>Optimization &amp; Control Theory for Smart Grids</vt:lpstr>
      <vt:lpstr>Optimization &amp; Control Theory for Smart Grids: Design</vt:lpstr>
      <vt:lpstr>Optimization &amp; Control Theory for Smart Grids: Design (Simulation Optimization)</vt:lpstr>
      <vt:lpstr>Optimization &amp; Control Theory for Smart Grids: Design (Simulation Optimization)</vt:lpstr>
      <vt:lpstr>Optimization &amp; Control Theory for Smart Grids: Design (Simulation Optimization)</vt:lpstr>
      <vt:lpstr>Optimization &amp; Control Theory for Smart Grids: Design (Simulation Optimization)</vt:lpstr>
      <vt:lpstr>Optimization &amp; Control Theory for Smart Grids: Design (Simulation Optimization)</vt:lpstr>
      <vt:lpstr>Optimization &amp; Control Theory for Smart Grids: Design (Simulation Optimization)</vt:lpstr>
      <vt:lpstr>Optimization &amp; Control Theory for Smart Grids: Design (Simulation Optimization)</vt:lpstr>
      <vt:lpstr>Optimization &amp; Control Theory for Smart Grids: Design (Majorization-Minimization)</vt:lpstr>
      <vt:lpstr>Optimization &amp; Control Theory for Smart Grids: Design (Majorization-Minimization)</vt:lpstr>
      <vt:lpstr>Optimization &amp; Control Theory for Smart Grids: Design (Majorization-Minimization)</vt:lpstr>
      <vt:lpstr>Optimization &amp; Control Theory for Smart Grids: Design (Majorization-Minimization)</vt:lpstr>
      <vt:lpstr>Optimization &amp; Control Theory for Smart Grids: Design (Majorization-Minimization)</vt:lpstr>
      <vt:lpstr>Optimization &amp; Control Theory for Smart Grids: Design (locating PHEV stations)</vt:lpstr>
      <vt:lpstr>Optimization &amp; Control Theory for Smart Grids: Design [locating PHEV stations]</vt:lpstr>
      <vt:lpstr>Optimization &amp; Control Theory for Smart Grids: Design (locating PHEV stations)</vt:lpstr>
      <vt:lpstr>Optimization &amp; Control Theory for Smart Grids: Design [locating PHEV stations]</vt:lpstr>
      <vt:lpstr>Optimization &amp; Control Theory for Smart Grids: Design [locating PHEV stations]</vt:lpstr>
      <vt:lpstr>Optimization &amp; Control Theory for Smart Grids: Design (locating PHEV stations)</vt:lpstr>
      <vt:lpstr>Optimization &amp; Control Theory for Smart Grids: Control</vt:lpstr>
      <vt:lpstr>Optimization &amp; Control Theory for Smart Grids: Control</vt:lpstr>
      <vt:lpstr>Optimization &amp; Control Theory for Smart Grids: Control (of electric vehicle charging)</vt:lpstr>
      <vt:lpstr>Optimization &amp; Control Theory for Smart Grids: Control (of electric vehicle charging)</vt:lpstr>
      <vt:lpstr>Optimization &amp; Control Theory for Smart Grids: Control (of electric vehicle charging)</vt:lpstr>
      <vt:lpstr>Optimization &amp; Control Theory for Smart Grids: Control (of electric vehicle charging)</vt:lpstr>
      <vt:lpstr>Optimization &amp; Control Theory for Smart Grids  Control (of electric vehicle charging)</vt:lpstr>
      <vt:lpstr>Optimization &amp; Control Theory for Smart Grids:  Control (of reactive power)</vt:lpstr>
      <vt:lpstr>Optimization &amp; Control Theory for Smart Grids:  Control (of reactive power)</vt:lpstr>
      <vt:lpstr>Optimization &amp; Control Theory for Smart Grids:  Control (of reactive power)</vt:lpstr>
      <vt:lpstr>Optimization &amp; Control Theory for Smart Grids:  Control (of reactive power)</vt:lpstr>
      <vt:lpstr>Optimization &amp; Control Theory for Smart Grids:  Control (of reactive power)</vt:lpstr>
      <vt:lpstr>Optimization &amp; Control Theory for Smart Grids:  Control (of reactive power)</vt:lpstr>
      <vt:lpstr>Optimization &amp; Control Theory for Smart Grids:  Control (of reactive power)</vt:lpstr>
      <vt:lpstr>Optimization &amp; Control Theory for Smart Grids:  Control (of switching)</vt:lpstr>
      <vt:lpstr>Optimization &amp; Control Theory for Smart Grids:  Control (of switching)</vt:lpstr>
      <vt:lpstr>Optimization &amp; Control Theory for Smart Grids:  Control (of switching)</vt:lpstr>
      <vt:lpstr>Optimization &amp; Control Theory for Smart Grids:  Control (of switching)</vt:lpstr>
      <vt:lpstr>Optimization &amp; Control Theory for Smart Grids:  Control (of switching)</vt:lpstr>
      <vt:lpstr>Optimization &amp; Control Theory for Smart Grids:  Control (of switching)</vt:lpstr>
      <vt:lpstr>Optimization &amp; Control Theory for Smart Grids:  Control (of switching)</vt:lpstr>
      <vt:lpstr>Optimization &amp; Control Theory for Smart Grids: Stability (distance to failure)</vt:lpstr>
      <vt:lpstr>Slide 48</vt:lpstr>
      <vt:lpstr>Optimization &amp; Control Theory for Smart Grids Stability (distance to failure)</vt:lpstr>
      <vt:lpstr>Optimization &amp; Control Theory for Smart Grids  Stability (distance to failure)</vt:lpstr>
      <vt:lpstr>Optimization &amp; Control Theory for Smart Grids: Stability (distance to failure)</vt:lpstr>
      <vt:lpstr>Optimization &amp; Control Theory for Smart Grids: Stability (distance to failure)</vt:lpstr>
      <vt:lpstr>Slide 53</vt:lpstr>
    </vt:vector>
  </TitlesOfParts>
  <Company>LANL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Attendee Introduction</dc:title>
  <dc:creator>LC-LM</dc:creator>
  <cp:lastModifiedBy>Misha</cp:lastModifiedBy>
  <cp:revision>797</cp:revision>
  <cp:lastPrinted>2009-08-05T20:32:42Z</cp:lastPrinted>
  <dcterms:created xsi:type="dcterms:W3CDTF">2009-08-04T23:20:14Z</dcterms:created>
  <dcterms:modified xsi:type="dcterms:W3CDTF">2010-10-21T21:40:29Z</dcterms:modified>
</cp:coreProperties>
</file>